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28" r:id="rId2"/>
    <p:sldId id="263" r:id="rId3"/>
    <p:sldId id="353" r:id="rId4"/>
    <p:sldId id="362" r:id="rId5"/>
    <p:sldId id="363" r:id="rId6"/>
    <p:sldId id="354" r:id="rId7"/>
    <p:sldId id="355" r:id="rId8"/>
    <p:sldId id="356" r:id="rId9"/>
    <p:sldId id="357" r:id="rId10"/>
    <p:sldId id="361" r:id="rId11"/>
    <p:sldId id="358" r:id="rId12"/>
    <p:sldId id="316" r:id="rId13"/>
    <p:sldId id="272" r:id="rId14"/>
    <p:sldId id="273" r:id="rId15"/>
    <p:sldId id="274" r:id="rId16"/>
    <p:sldId id="329" r:id="rId17"/>
    <p:sldId id="360" r:id="rId18"/>
    <p:sldId id="335" r:id="rId19"/>
    <p:sldId id="336" r:id="rId20"/>
    <p:sldId id="337" r:id="rId21"/>
    <p:sldId id="338" r:id="rId22"/>
    <p:sldId id="339" r:id="rId23"/>
    <p:sldId id="340" r:id="rId24"/>
    <p:sldId id="341" r:id="rId25"/>
    <p:sldId id="330" r:id="rId26"/>
    <p:sldId id="331" r:id="rId27"/>
    <p:sldId id="332" r:id="rId28"/>
    <p:sldId id="333" r:id="rId29"/>
    <p:sldId id="343" r:id="rId30"/>
    <p:sldId id="344" r:id="rId31"/>
    <p:sldId id="345" r:id="rId32"/>
    <p:sldId id="346" r:id="rId33"/>
    <p:sldId id="348" r:id="rId34"/>
    <p:sldId id="351" r:id="rId35"/>
    <p:sldId id="349" r:id="rId36"/>
    <p:sldId id="350" r:id="rId37"/>
    <p:sldId id="32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4D0"/>
    <a:srgbClr val="FFFFFF"/>
    <a:srgbClr val="E5E5E5"/>
    <a:srgbClr val="1A1D1A"/>
    <a:srgbClr val="FBFBFB"/>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9" autoAdjust="0"/>
    <p:restoredTop sz="90637" autoAdjust="0"/>
  </p:normalViewPr>
  <p:slideViewPr>
    <p:cSldViewPr snapToGrid="0">
      <p:cViewPr>
        <p:scale>
          <a:sx n="66" d="100"/>
          <a:sy n="66" d="100"/>
        </p:scale>
        <p:origin x="1560" y="34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2021/4/27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extLst>
      <p:ext uri="{BB962C8B-B14F-4D97-AF65-F5344CB8AC3E}">
        <p14:creationId xmlns:p14="http://schemas.microsoft.com/office/powerpoint/2010/main" val="99885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我们一共有六种备选方案 啥也不做 采用现成的系统  全部重新设计 购买现成的软件 外围功能外包开发 基于组织内部现成系统进行二次开发</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extLst>
      <p:ext uri="{BB962C8B-B14F-4D97-AF65-F5344CB8AC3E}">
        <p14:creationId xmlns:p14="http://schemas.microsoft.com/office/powerpoint/2010/main" val="324937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最终我们的选择是</a:t>
            </a:r>
            <a:r>
              <a:rPr lang="en-US" altLang="zh-CN" dirty="0"/>
              <a:t>——</a:t>
            </a:r>
            <a:r>
              <a:rPr lang="zh-CN" altLang="en-US" dirty="0"/>
              <a:t>在组织内部现有的基础上进行部分新功能的开发。因为一方面，复用可以帮助我们控制成本，另一方面可以避免外包质量低下的问题、避免购买现成软件的学习和适配问题。</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extLst>
      <p:ext uri="{BB962C8B-B14F-4D97-AF65-F5344CB8AC3E}">
        <p14:creationId xmlns:p14="http://schemas.microsoft.com/office/powerpoint/2010/main" val="5379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17</a:t>
            </a:fld>
            <a:endParaRPr lang="zh-CN" altLang="en-US"/>
          </a:p>
        </p:txBody>
      </p:sp>
    </p:spTree>
    <p:extLst>
      <p:ext uri="{BB962C8B-B14F-4D97-AF65-F5344CB8AC3E}">
        <p14:creationId xmlns:p14="http://schemas.microsoft.com/office/powerpoint/2010/main" val="2160408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29</a:t>
            </a:fld>
            <a:endParaRPr lang="zh-CN" altLang="en-US"/>
          </a:p>
        </p:txBody>
      </p:sp>
    </p:spTree>
    <p:extLst>
      <p:ext uri="{BB962C8B-B14F-4D97-AF65-F5344CB8AC3E}">
        <p14:creationId xmlns:p14="http://schemas.microsoft.com/office/powerpoint/2010/main" val="3911605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左图说明了项目控制周期模型，并说明了一旦宣布初始项目计划，项目控制将是根据计划连续监视进度，考虑偏差并在必要时修改计划的过程。 该图还说明了项目完成后必须采取的一些重要步骤，以便将在任何项目中获得的经验应用于未来项目的计划阶段并从过去的错误中吸取教训。</a:t>
            </a:r>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每个人都应收集部分完成的任务。 在收集数据的过程中，有两种方法：部分完成报告和风险报告。 考虑到部分完成报告会减少员工的注意力并可能导致延误，因此将部分完成报告的任务留给产品经理进行生产和分析。 每个员工必须每周确认一次风险报告。 这两个报告如右。 由于没有实际的过程参考，因此对教科书进行了适当的修改以适应示例报告。</a:t>
            </a:r>
            <a:endParaRPr lang="en-US" altLang="zh-CN" kern="100" dirty="0">
              <a:solidFill>
                <a:srgbClr val="000000"/>
              </a:solidFill>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30</a:t>
            </a:fld>
            <a:endParaRPr lang="zh-CN" altLang="en-US"/>
          </a:p>
        </p:txBody>
      </p:sp>
    </p:spTree>
    <p:extLst>
      <p:ext uri="{BB962C8B-B14F-4D97-AF65-F5344CB8AC3E}">
        <p14:creationId xmlns:p14="http://schemas.microsoft.com/office/powerpoint/2010/main" val="3868929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33</a:t>
            </a:fld>
            <a:endParaRPr lang="zh-CN" altLang="en-US"/>
          </a:p>
        </p:txBody>
      </p:sp>
    </p:spTree>
    <p:extLst>
      <p:ext uri="{BB962C8B-B14F-4D97-AF65-F5344CB8AC3E}">
        <p14:creationId xmlns:p14="http://schemas.microsoft.com/office/powerpoint/2010/main" val="81931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如今，淘宝京东网上购买零食很方便但运输周期较长</a:t>
            </a:r>
            <a:r>
              <a:rPr lang="en-US" altLang="zh-CN" dirty="0"/>
              <a:t>,</a:t>
            </a:r>
            <a:r>
              <a:rPr lang="zh-CN" altLang="en-US" dirty="0"/>
              <a:t>外卖存在运费、安全与卫生问题，我们的项目为嘉定的同学们带来更便捷安全的网络零食购买平台。</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extLst>
      <p:ext uri="{BB962C8B-B14F-4D97-AF65-F5344CB8AC3E}">
        <p14:creationId xmlns:p14="http://schemas.microsoft.com/office/powerpoint/2010/main" val="427154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如今，淘宝京东网上购买零食很方便但运输周期较长</a:t>
            </a:r>
            <a:r>
              <a:rPr lang="en-US" altLang="zh-CN" dirty="0"/>
              <a:t>,</a:t>
            </a:r>
            <a:r>
              <a:rPr lang="zh-CN" altLang="en-US" dirty="0"/>
              <a:t>外卖存在运费、安全与卫生问题，我们的项目为嘉定的同学们带来更便捷安全的网络零食购买平台。</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extLst>
      <p:ext uri="{BB962C8B-B14F-4D97-AF65-F5344CB8AC3E}">
        <p14:creationId xmlns:p14="http://schemas.microsoft.com/office/powerpoint/2010/main" val="161833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如今，淘宝京东网上购买零食很方便但运输周期较长</a:t>
            </a:r>
            <a:r>
              <a:rPr lang="en-US" altLang="zh-CN" dirty="0"/>
              <a:t>,</a:t>
            </a:r>
            <a:r>
              <a:rPr lang="zh-CN" altLang="en-US" dirty="0"/>
              <a:t>外卖存在运费、安全与卫生问题，我们的项目为嘉定的同学们带来更便捷安全的网络零食购买平台。</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需求告诉我们要为同学们提供一个便捷、权威、舒适的网络平台</a:t>
            </a:r>
            <a:r>
              <a:rPr lang="en-US" altLang="zh-CN" dirty="0"/>
              <a:t>,</a:t>
            </a:r>
            <a:r>
              <a:rPr lang="zh-CN" altLang="en-US" dirty="0"/>
              <a:t>提供安全、新鲜、品相好的产品</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存在着问题与机遇，我们要合理解决商品渠道问题、安全问题、知名度问题，我们的机遇是垂直领域下丰富的商业机会和作为校友所具有的亲和力。</a:t>
            </a:r>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我们量化了我们项目的商业目标，制作了</a:t>
            </a:r>
            <a:r>
              <a:rPr lang="en-US" altLang="zh-CN" dirty="0"/>
              <a:t>MOV</a:t>
            </a:r>
            <a:r>
              <a:rPr lang="zh-CN" altLang="en-US" dirty="0"/>
              <a:t>表，根据客户、策略、经济、执行、社会层面分别订立了目标。来评判我们项目能否成功</a:t>
            </a:r>
            <a:endParaRPr lang="en-US" altLang="zh-CN" dirty="0"/>
          </a:p>
          <a:p>
            <a:endParaRPr lang="en-US" altLang="zh-CN" dirty="0"/>
          </a:p>
          <a:p>
            <a:r>
              <a:rPr lang="zh-CN" altLang="en-US" dirty="0"/>
              <a:t>我们的项目对我们组织在客户方面的影响 项目对组织在经营策略上的影响（经营策略主要体现在从事哪方面的业务，因为我们主要扮演了一个中间商的角色，所以我们的经营策略的重头在于和哪些商家进行合作、进行怎样的合作）</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019" y="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48962" y="247616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8895" y="242405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14281" y="242405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408144" y="246358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23407" y="2842975"/>
            <a:ext cx="7706705" cy="1384995"/>
          </a:xfrm>
          <a:prstGeom prst="rect">
            <a:avLst/>
          </a:prstGeom>
          <a:noFill/>
        </p:spPr>
        <p:txBody>
          <a:bodyPr wrap="square" rtlCol="0">
            <a:spAutoFit/>
          </a:bodyPr>
          <a:lstStyle/>
          <a:p>
            <a:r>
              <a:rPr lang="en-US" altLang="zh-CN" sz="2800" b="1" dirty="0"/>
              <a:t>Software Project and Process Management</a:t>
            </a:r>
            <a:endParaRPr lang="zh-CN" altLang="zh-CN" sz="2800" dirty="0"/>
          </a:p>
          <a:p>
            <a:r>
              <a:rPr lang="en-US" altLang="zh-CN" sz="2800" b="1" dirty="0"/>
              <a:t>Course Project Presentation</a:t>
            </a:r>
          </a:p>
          <a:p>
            <a:r>
              <a:rPr lang="en-US" altLang="zh-CN" sz="2800" b="1" dirty="0"/>
              <a:t>——Online Snack Store</a:t>
            </a:r>
            <a:endParaRPr lang="zh-CN" altLang="zh-CN" sz="2800" dirty="0"/>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6909" y="4537691"/>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57237"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94359"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31481"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68604"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1</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814" y="4471368"/>
            <a:ext cx="2626461" cy="1354217"/>
          </a:xfrm>
          <a:prstGeom prst="rect">
            <a:avLst/>
          </a:prstGeom>
          <a:noFill/>
        </p:spPr>
        <p:txBody>
          <a:bodyPr wrap="square" rtlCol="0">
            <a:spAutoFit/>
          </a:bodyPr>
          <a:lstStyle/>
          <a:p>
            <a:r>
              <a:rPr lang="en-US" altLang="zh-CN" sz="1600" b="1" dirty="0"/>
              <a:t>Team Member</a:t>
            </a:r>
            <a:endParaRPr lang="zh-CN" altLang="zh-CN" sz="1600" dirty="0"/>
          </a:p>
          <a:p>
            <a:r>
              <a:rPr lang="en-US" altLang="zh-CN" sz="1600" dirty="0"/>
              <a:t>1853543 </a:t>
            </a:r>
            <a:r>
              <a:rPr lang="zh-CN" altLang="zh-CN" sz="1600" dirty="0"/>
              <a:t>黄弋鸥</a:t>
            </a:r>
          </a:p>
          <a:p>
            <a:r>
              <a:rPr lang="en-US" altLang="zh-CN" sz="1600" dirty="0"/>
              <a:t>1852345 </a:t>
            </a:r>
            <a:r>
              <a:rPr lang="zh-CN" altLang="zh-CN" sz="1600" dirty="0"/>
              <a:t>毛靖鑫</a:t>
            </a:r>
          </a:p>
          <a:p>
            <a:r>
              <a:rPr lang="en-US" altLang="zh-CN" sz="1600" dirty="0"/>
              <a:t>1853898 </a:t>
            </a:r>
            <a:r>
              <a:rPr lang="zh-CN" altLang="zh-CN" sz="1600" dirty="0"/>
              <a:t>谭忠煜</a:t>
            </a:r>
          </a:p>
          <a:p>
            <a:r>
              <a:rPr lang="en-US" altLang="zh-CN" sz="1600" dirty="0"/>
              <a:t>1851350 </a:t>
            </a:r>
            <a:r>
              <a:rPr lang="zh-CN" altLang="zh-CN" sz="1600" dirty="0"/>
              <a:t>陈扬森</a:t>
            </a:r>
          </a:p>
        </p:txBody>
      </p:sp>
      <p:sp>
        <p:nvSpPr>
          <p:cNvPr id="3" name="矩形 2"/>
          <p:cNvSpPr/>
          <p:nvPr/>
        </p:nvSpPr>
        <p:spPr>
          <a:xfrm>
            <a:off x="7283116" y="1227149"/>
            <a:ext cx="6096000" cy="2308324"/>
          </a:xfrm>
          <a:prstGeom prst="rect">
            <a:avLst/>
          </a:prstGeom>
        </p:spPr>
        <p:txBody>
          <a:bodyPr>
            <a:spAutoFit/>
          </a:bodyPr>
          <a:lstStyle/>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Analysis of Alternatives</a:t>
            </a:r>
            <a:endParaRPr lang="zh-CN" altLang="en-US" sz="2800" dirty="0"/>
          </a:p>
        </p:txBody>
      </p:sp>
      <p:sp>
        <p:nvSpPr>
          <p:cNvPr id="62" name="文本框 61">
            <a:extLst>
              <a:ext uri="{FF2B5EF4-FFF2-40B4-BE49-F238E27FC236}">
                <a16:creationId xmlns:a16="http://schemas.microsoft.com/office/drawing/2014/main" id="{6785D126-0C8D-4D98-B14E-3197A3D05783}"/>
              </a:ext>
            </a:extLst>
          </p:cNvPr>
          <p:cNvSpPr txBox="1"/>
          <p:nvPr/>
        </p:nvSpPr>
        <p:spPr>
          <a:xfrm>
            <a:off x="2696146" y="1033884"/>
            <a:ext cx="6487610"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Alternatives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 nothing. The business is doing well, and we can continue to operate without this new project.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Adopting or adapting an application developed by a different area or department within the organization.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Reengineering the existing system.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Purchasing an off-the-shelf application package from a software vendor.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Custom building a new application using internal resources or outsourcing the development to another company.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Description of alternative 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Design and implement new intranet functions internally using most of the existing hardware and software may be the best choice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26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Analysis of Alternatives</a:t>
            </a:r>
            <a:endParaRPr lang="zh-CN" altLang="en-US" sz="2800" dirty="0"/>
          </a:p>
        </p:txBody>
      </p:sp>
      <p:pic>
        <p:nvPicPr>
          <p:cNvPr id="4" name="图片 3">
            <a:extLst>
              <a:ext uri="{FF2B5EF4-FFF2-40B4-BE49-F238E27FC236}">
                <a16:creationId xmlns:a16="http://schemas.microsoft.com/office/drawing/2014/main" id="{0930B6F3-94B1-4C04-8485-108F4131D6C7}"/>
              </a:ext>
            </a:extLst>
          </p:cNvPr>
          <p:cNvPicPr>
            <a:picLocks noChangeAspect="1"/>
          </p:cNvPicPr>
          <p:nvPr/>
        </p:nvPicPr>
        <p:blipFill>
          <a:blip r:embed="rId3"/>
          <a:stretch>
            <a:fillRect/>
          </a:stretch>
        </p:blipFill>
        <p:spPr>
          <a:xfrm>
            <a:off x="502761" y="943221"/>
            <a:ext cx="6436051" cy="5893037"/>
          </a:xfrm>
          <a:prstGeom prst="rect">
            <a:avLst/>
          </a:prstGeom>
        </p:spPr>
      </p:pic>
      <p:sp>
        <p:nvSpPr>
          <p:cNvPr id="61" name="文本框 60">
            <a:extLst>
              <a:ext uri="{FF2B5EF4-FFF2-40B4-BE49-F238E27FC236}">
                <a16:creationId xmlns:a16="http://schemas.microsoft.com/office/drawing/2014/main" id="{FC9DDF9F-5EF0-44EC-A208-E2E4F295B58F}"/>
              </a:ext>
            </a:extLst>
          </p:cNvPr>
          <p:cNvSpPr txBox="1"/>
          <p:nvPr/>
        </p:nvSpPr>
        <p:spPr>
          <a:xfrm>
            <a:off x="6937539" y="2977981"/>
            <a:ext cx="3867430" cy="1477328"/>
          </a:xfrm>
          <a:prstGeom prst="rect">
            <a:avLst/>
          </a:prstGeom>
          <a:noFill/>
        </p:spPr>
        <p:txBody>
          <a:bodyPr wrap="square">
            <a:spAutoFit/>
          </a:bodyPr>
          <a:lstStyle/>
          <a:p>
            <a:r>
              <a:rPr lang="en-US" altLang="zh-CN" dirty="0"/>
              <a:t>Designing and implementing new intranet functions internally using most of the existing hardware and software may be the best choice</a:t>
            </a:r>
            <a:endParaRPr lang="zh-CN" altLang="en-US" dirty="0"/>
          </a:p>
        </p:txBody>
      </p:sp>
    </p:spTree>
    <p:extLst>
      <p:ext uri="{BB962C8B-B14F-4D97-AF65-F5344CB8AC3E}">
        <p14:creationId xmlns:p14="http://schemas.microsoft.com/office/powerpoint/2010/main" val="13592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Project Charter</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Stakeholders</a:t>
            </a:r>
            <a:endParaRPr lang="zh-CN" altLang="en-US" sz="2800" dirty="0"/>
          </a:p>
        </p:txBody>
      </p:sp>
      <p:pic>
        <p:nvPicPr>
          <p:cNvPr id="1026" name="Picture 2" descr="E:\大学\202103\软件项目与过程管理\Assignment\pics\ro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42" y="909280"/>
            <a:ext cx="4730620" cy="5816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768786" y="2015686"/>
            <a:ext cx="3904232" cy="2585323"/>
          </a:xfrm>
          <a:prstGeom prst="rect">
            <a:avLst/>
          </a:prstGeom>
        </p:spPr>
        <p:txBody>
          <a:bodyPr wrap="square">
            <a:spAutoFit/>
          </a:bodyPr>
          <a:lstStyle/>
          <a:p>
            <a:r>
              <a:rPr lang="en-US" altLang="zh-CN" dirty="0"/>
              <a:t>This part mainly shows the organization of our group members, their character in our project and the way of communication, that’s how to compose these people together.</a:t>
            </a:r>
          </a:p>
          <a:p>
            <a:endParaRPr lang="en-US" altLang="zh-CN" dirty="0"/>
          </a:p>
          <a:p>
            <a:r>
              <a:rPr lang="en-US" altLang="zh-CN" dirty="0"/>
              <a:t>We figure out our roles in the project. </a:t>
            </a:r>
            <a:endParaRPr lang="zh-CN" altLang="en-US" dirty="0"/>
          </a:p>
        </p:txBody>
      </p:sp>
      <p:sp>
        <p:nvSpPr>
          <p:cNvPr id="6" name="TextBox 5"/>
          <p:cNvSpPr txBox="1"/>
          <p:nvPr/>
        </p:nvSpPr>
        <p:spPr>
          <a:xfrm>
            <a:off x="197707" y="1441622"/>
            <a:ext cx="2207741" cy="523220"/>
          </a:xfrm>
          <a:prstGeom prst="rect">
            <a:avLst/>
          </a:prstGeom>
          <a:noFill/>
        </p:spPr>
        <p:txBody>
          <a:bodyPr wrap="square" rtlCol="0">
            <a:spAutoFit/>
          </a:bodyPr>
          <a:lstStyle/>
          <a:p>
            <a:r>
              <a:rPr lang="en-US" altLang="zh-CN" sz="1400" dirty="0"/>
              <a:t>Requirement provide and change</a:t>
            </a:r>
            <a:endParaRPr lang="zh-CN" altLang="en-US" sz="1400" dirty="0"/>
          </a:p>
        </p:txBody>
      </p:sp>
      <p:cxnSp>
        <p:nvCxnSpPr>
          <p:cNvPr id="8" name="直接连接符 7"/>
          <p:cNvCxnSpPr>
            <a:stCxn id="6" idx="3"/>
          </p:cNvCxnSpPr>
          <p:nvPr/>
        </p:nvCxnSpPr>
        <p:spPr>
          <a:xfrm flipV="1">
            <a:off x="2405448" y="1589903"/>
            <a:ext cx="774357" cy="113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7707" y="2164433"/>
            <a:ext cx="2207741" cy="523220"/>
          </a:xfrm>
          <a:prstGeom prst="rect">
            <a:avLst/>
          </a:prstGeom>
          <a:noFill/>
        </p:spPr>
        <p:txBody>
          <a:bodyPr wrap="square" rtlCol="0">
            <a:spAutoFit/>
          </a:bodyPr>
          <a:lstStyle/>
          <a:p>
            <a:r>
              <a:rPr lang="en-US" altLang="zh-CN" sz="1400" dirty="0"/>
              <a:t>Plan the activities and manage the team</a:t>
            </a:r>
            <a:endParaRPr lang="zh-CN" altLang="en-US" sz="1400" dirty="0"/>
          </a:p>
        </p:txBody>
      </p:sp>
      <p:cxnSp>
        <p:nvCxnSpPr>
          <p:cNvPr id="12" name="直接连接符 11"/>
          <p:cNvCxnSpPr>
            <a:stCxn id="11" idx="3"/>
          </p:cNvCxnSpPr>
          <p:nvPr/>
        </p:nvCxnSpPr>
        <p:spPr>
          <a:xfrm flipV="1">
            <a:off x="2405448" y="2312716"/>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707" y="5261861"/>
            <a:ext cx="2207741" cy="523220"/>
          </a:xfrm>
          <a:prstGeom prst="rect">
            <a:avLst/>
          </a:prstGeom>
          <a:noFill/>
        </p:spPr>
        <p:txBody>
          <a:bodyPr wrap="square" rtlCol="0">
            <a:spAutoFit/>
          </a:bodyPr>
          <a:lstStyle/>
          <a:p>
            <a:r>
              <a:rPr lang="en-US" altLang="zh-CN" sz="1400" dirty="0"/>
              <a:t>Manage the development team</a:t>
            </a:r>
            <a:endParaRPr lang="zh-CN" altLang="en-US" sz="1400" dirty="0"/>
          </a:p>
        </p:txBody>
      </p:sp>
      <p:cxnSp>
        <p:nvCxnSpPr>
          <p:cNvPr id="14" name="直接连接符 13"/>
          <p:cNvCxnSpPr>
            <a:stCxn id="13" idx="3"/>
          </p:cNvCxnSpPr>
          <p:nvPr/>
        </p:nvCxnSpPr>
        <p:spPr>
          <a:xfrm flipV="1">
            <a:off x="2405448" y="5410144"/>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7707" y="3159211"/>
            <a:ext cx="2207741" cy="738664"/>
          </a:xfrm>
          <a:prstGeom prst="rect">
            <a:avLst/>
          </a:prstGeom>
          <a:noFill/>
        </p:spPr>
        <p:txBody>
          <a:bodyPr wrap="square" rtlCol="0">
            <a:spAutoFit/>
          </a:bodyPr>
          <a:lstStyle/>
          <a:p>
            <a:r>
              <a:rPr lang="en-US" altLang="zh-CN" sz="1400" dirty="0"/>
              <a:t>Management related activities have their responsible persons</a:t>
            </a:r>
            <a:endParaRPr lang="zh-CN" altLang="en-US" sz="1400" dirty="0"/>
          </a:p>
        </p:txBody>
      </p:sp>
      <p:cxnSp>
        <p:nvCxnSpPr>
          <p:cNvPr id="16" name="直接连接符 15"/>
          <p:cNvCxnSpPr>
            <a:stCxn id="15" idx="3"/>
          </p:cNvCxnSpPr>
          <p:nvPr/>
        </p:nvCxnSpPr>
        <p:spPr>
          <a:xfrm flipV="1">
            <a:off x="2405448" y="2687655"/>
            <a:ext cx="650790" cy="840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flipV="1">
            <a:off x="2405448" y="3159213"/>
            <a:ext cx="650790" cy="369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3"/>
          </p:cNvCxnSpPr>
          <p:nvPr/>
        </p:nvCxnSpPr>
        <p:spPr>
          <a:xfrm>
            <a:off x="2405448" y="3528543"/>
            <a:ext cx="774357" cy="15130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0658" y="6122716"/>
            <a:ext cx="2207741" cy="523220"/>
          </a:xfrm>
          <a:prstGeom prst="rect">
            <a:avLst/>
          </a:prstGeom>
          <a:noFill/>
        </p:spPr>
        <p:txBody>
          <a:bodyPr wrap="square" rtlCol="0">
            <a:spAutoFit/>
          </a:bodyPr>
          <a:lstStyle/>
          <a:p>
            <a:r>
              <a:rPr lang="en-US" altLang="zh-CN" sz="1400" dirty="0"/>
              <a:t>The development team</a:t>
            </a:r>
            <a:endParaRPr lang="zh-CN" altLang="en-US" sz="1400" dirty="0"/>
          </a:p>
        </p:txBody>
      </p:sp>
      <p:cxnSp>
        <p:nvCxnSpPr>
          <p:cNvPr id="23" name="直接连接符 22"/>
          <p:cNvCxnSpPr>
            <a:stCxn id="22" idx="3"/>
          </p:cNvCxnSpPr>
          <p:nvPr/>
        </p:nvCxnSpPr>
        <p:spPr>
          <a:xfrm flipV="1">
            <a:off x="2438399" y="5955959"/>
            <a:ext cx="741406" cy="428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Work Breakdown Structure (WBS)</a:t>
            </a:r>
            <a:endParaRPr lang="zh-CN" altLang="en-US" sz="2800" dirty="0"/>
          </a:p>
        </p:txBody>
      </p:sp>
      <p:pic>
        <p:nvPicPr>
          <p:cNvPr id="2050" name="Picture 2" descr="E:\大学\202103\软件项目与过程管理\Assignment\pics\w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80" y="1000263"/>
            <a:ext cx="6711950" cy="536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57649" y="1854347"/>
            <a:ext cx="2266330" cy="4247317"/>
          </a:xfrm>
          <a:prstGeom prst="rect">
            <a:avLst/>
          </a:prstGeom>
        </p:spPr>
        <p:txBody>
          <a:bodyPr wrap="square">
            <a:spAutoFit/>
          </a:bodyPr>
          <a:lstStyle/>
          <a:p>
            <a:r>
              <a:rPr lang="en-US" altLang="zh-CN" dirty="0"/>
              <a:t>This part we will divide our project into several main parts and figure out the key activities in it.</a:t>
            </a:r>
          </a:p>
          <a:p>
            <a:endParaRPr lang="en-US" altLang="zh-CN" dirty="0"/>
          </a:p>
          <a:p>
            <a:r>
              <a:rPr lang="en-US" altLang="zh-CN" dirty="0"/>
              <a:t>The activities will be detailed in the next part.</a:t>
            </a:r>
          </a:p>
          <a:p>
            <a:endParaRPr lang="en-US" altLang="zh-CN" dirty="0"/>
          </a:p>
          <a:p>
            <a:r>
              <a:rPr lang="en-US" altLang="zh-CN" dirty="0"/>
              <a:t>We will figure out key activities and give a plan to conduct them.</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Critical Path Graph</a:t>
            </a:r>
            <a:endParaRPr lang="zh-CN" altLang="en-US" sz="2800" dirty="0"/>
          </a:p>
        </p:txBody>
      </p:sp>
      <p:pic>
        <p:nvPicPr>
          <p:cNvPr id="3074" name="Picture 2" descr="E:\大学\202103\软件项目与过程管理\Assignment\pics\CP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861" y="1291681"/>
            <a:ext cx="8445225" cy="42226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99112" y="5426577"/>
            <a:ext cx="6096000" cy="1200329"/>
          </a:xfrm>
          <a:prstGeom prst="rect">
            <a:avLst/>
          </a:prstGeom>
        </p:spPr>
        <p:txBody>
          <a:bodyPr>
            <a:spAutoFit/>
          </a:bodyPr>
          <a:lstStyle/>
          <a:p>
            <a:r>
              <a:rPr lang="en-US" altLang="zh-CN" dirty="0"/>
              <a:t>Our project will start at March 5th, and end at June 30th according to plan. It will take about 16 weeks.</a:t>
            </a:r>
          </a:p>
          <a:p>
            <a:endParaRPr lang="en-US" altLang="zh-CN" dirty="0"/>
          </a:p>
          <a:p>
            <a:r>
              <a:rPr lang="en-US" altLang="zh-CN" dirty="0"/>
              <a:t>Critical path is marked by triangle sign.</a:t>
            </a:r>
            <a:endParaRPr lang="zh-CN" altLang="en-US" dirty="0"/>
          </a:p>
        </p:txBody>
      </p:sp>
      <p:sp>
        <p:nvSpPr>
          <p:cNvPr id="3" name="等腰三角形 2"/>
          <p:cNvSpPr/>
          <p:nvPr/>
        </p:nvSpPr>
        <p:spPr>
          <a:xfrm>
            <a:off x="2693774" y="324540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等腰三角形 60"/>
          <p:cNvSpPr/>
          <p:nvPr/>
        </p:nvSpPr>
        <p:spPr>
          <a:xfrm>
            <a:off x="4279558" y="3257303"/>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等腰三角形 61"/>
          <p:cNvSpPr/>
          <p:nvPr/>
        </p:nvSpPr>
        <p:spPr>
          <a:xfrm>
            <a:off x="5712941" y="2842454"/>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等腰三角形 66"/>
          <p:cNvSpPr/>
          <p:nvPr/>
        </p:nvSpPr>
        <p:spPr>
          <a:xfrm>
            <a:off x="6998044" y="350019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等腰三角形 67"/>
          <p:cNvSpPr/>
          <p:nvPr/>
        </p:nvSpPr>
        <p:spPr>
          <a:xfrm>
            <a:off x="8184293" y="2691530"/>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Relevant Gantt Chart</a:t>
            </a:r>
            <a:endParaRPr lang="zh-CN" altLang="en-US" sz="2800" dirty="0"/>
          </a:p>
        </p:txBody>
      </p:sp>
      <p:pic>
        <p:nvPicPr>
          <p:cNvPr id="4098" name="Picture 2" descr="E:\大学\202103\软件项目与过程管理\Assignment\pic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9" y="1708539"/>
            <a:ext cx="9163051" cy="30670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2261359" y="5256977"/>
            <a:ext cx="6907353" cy="1200329"/>
          </a:xfrm>
          <a:prstGeom prst="rect">
            <a:avLst/>
          </a:prstGeom>
        </p:spPr>
        <p:txBody>
          <a:bodyPr wrap="square">
            <a:spAutoFit/>
          </a:bodyPr>
          <a:lstStyle/>
          <a:p>
            <a:r>
              <a:rPr lang="en-US" altLang="zh-CN" dirty="0"/>
              <a:t>Relevant Gantt Chart shows more detailed information in the basis of CPG.</a:t>
            </a:r>
          </a:p>
          <a:p>
            <a:endParaRPr lang="en-US" altLang="zh-CN" dirty="0"/>
          </a:p>
          <a:p>
            <a:r>
              <a:rPr lang="en-US" altLang="zh-CN" dirty="0"/>
              <a:t>It leaves float slack time to give some space for adjustment.</a:t>
            </a:r>
            <a:endParaRPr lang="zh-CN" altLang="en-US" dirty="0"/>
          </a:p>
        </p:txBody>
      </p:sp>
    </p:spTree>
    <p:extLst>
      <p:ext uri="{BB962C8B-B14F-4D97-AF65-F5344CB8AC3E}">
        <p14:creationId xmlns:p14="http://schemas.microsoft.com/office/powerpoint/2010/main" val="18937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00110"/>
          </a:xfrm>
          <a:prstGeom prst="rect">
            <a:avLst/>
          </a:prstGeom>
          <a:noFill/>
        </p:spPr>
        <p:txBody>
          <a:bodyPr wrap="square" rtlCol="0">
            <a:spAutoFit/>
          </a:bodyPr>
          <a:lstStyle/>
          <a:p>
            <a:r>
              <a:rPr lang="en-US" altLang="zh-CN" sz="2000" dirty="0"/>
              <a:t>Risk Management</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9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Management Plan </a:t>
            </a:r>
          </a:p>
        </p:txBody>
      </p:sp>
      <p:sp>
        <p:nvSpPr>
          <p:cNvPr id="426" name="矩形 4"/>
          <p:cNvSpPr txBox="1"/>
          <p:nvPr/>
        </p:nvSpPr>
        <p:spPr>
          <a:xfrm>
            <a:off x="7270806" y="1925069"/>
            <a:ext cx="4229216" cy="152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sz="1866" dirty="0">
                <a:solidFill>
                  <a:srgbClr val="000000"/>
                </a:solidFill>
                <a:latin typeface="+mn-ea"/>
              </a:rPr>
              <a:t>Our team first formulated a risk management plan, based on the risk management steps of </a:t>
            </a:r>
            <a:r>
              <a:rPr sz="1866" b="1" dirty="0">
                <a:solidFill>
                  <a:srgbClr val="000000"/>
                </a:solidFill>
                <a:latin typeface="+mn-ea"/>
                <a:sym typeface="Times Roman"/>
              </a:rPr>
              <a:t>Project Management Institute</a:t>
            </a:r>
            <a:r>
              <a:rPr sz="1866" b="1" dirty="0">
                <a:solidFill>
                  <a:srgbClr val="000000"/>
                </a:solidFill>
                <a:latin typeface="+mn-ea"/>
              </a:rPr>
              <a:t>(</a:t>
            </a:r>
            <a:r>
              <a:rPr sz="1866" b="1" dirty="0">
                <a:solidFill>
                  <a:srgbClr val="000000"/>
                </a:solidFill>
                <a:latin typeface="+mn-ea"/>
                <a:sym typeface="Times Roman"/>
              </a:rPr>
              <a:t>PMI</a:t>
            </a:r>
            <a:r>
              <a:rPr sz="1866" b="1" dirty="0">
                <a:solidFill>
                  <a:srgbClr val="000000"/>
                </a:solidFill>
                <a:latin typeface="+mn-ea"/>
              </a:rPr>
              <a:t>) </a:t>
            </a:r>
            <a:r>
              <a:rPr sz="1866" dirty="0">
                <a:solidFill>
                  <a:srgbClr val="000000"/>
                </a:solidFill>
                <a:latin typeface="+mn-ea"/>
              </a:rPr>
              <a:t>risk management. </a:t>
            </a:r>
            <a:endParaRPr sz="1866" dirty="0">
              <a:solidFill>
                <a:srgbClr val="000000"/>
              </a:solidFill>
              <a:latin typeface="+mn-ea"/>
              <a:sym typeface="Times Roman"/>
            </a:endParaRPr>
          </a:p>
        </p:txBody>
      </p:sp>
      <p:pic>
        <p:nvPicPr>
          <p:cNvPr id="427" name="PMI steps.png" descr="PMI steps.png"/>
          <p:cNvPicPr>
            <a:picLocks noChangeAspect="1"/>
          </p:cNvPicPr>
          <p:nvPr/>
        </p:nvPicPr>
        <p:blipFill>
          <a:blip r:embed="rId2"/>
          <a:stretch>
            <a:fillRect/>
          </a:stretch>
        </p:blipFill>
        <p:spPr>
          <a:xfrm>
            <a:off x="502334" y="1480313"/>
            <a:ext cx="6289055" cy="4348987"/>
          </a:xfrm>
          <a:prstGeom prst="rect">
            <a:avLst/>
          </a:prstGeom>
          <a:ln w="12700">
            <a:miter lim="400000"/>
          </a:ln>
        </p:spPr>
      </p:pic>
      <p:sp>
        <p:nvSpPr>
          <p:cNvPr id="7" name="文本框 6">
            <a:extLst>
              <a:ext uri="{FF2B5EF4-FFF2-40B4-BE49-F238E27FC236}">
                <a16:creationId xmlns:a16="http://schemas.microsoft.com/office/drawing/2014/main" id="{52130EF9-4152-4EF1-A4E2-374E2EBB952D}"/>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id="{A97F40F9-0AB9-4CB1-88B9-2B219CD9F71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74891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Categories of Risk </a:t>
            </a:r>
          </a:p>
        </p:txBody>
      </p:sp>
      <p:sp>
        <p:nvSpPr>
          <p:cNvPr id="432" name="矩形 4"/>
          <p:cNvSpPr txBox="1"/>
          <p:nvPr/>
        </p:nvSpPr>
        <p:spPr>
          <a:xfrm>
            <a:off x="6521163" y="2098064"/>
            <a:ext cx="4522294" cy="124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mn-lt"/>
                <a:ea typeface="+mn-ea"/>
                <a:cs typeface="+mn-cs"/>
                <a:sym typeface="Times Roman"/>
              </a:defRPr>
            </a:pPr>
            <a:r>
              <a:rPr dirty="0">
                <a:latin typeface="+mn-ea"/>
              </a:rPr>
              <a:t>Then, i</a:t>
            </a:r>
            <a:r>
              <a:rPr dirty="0">
                <a:latin typeface="+mn-ea"/>
                <a:cs typeface="Times New Roman"/>
                <a:sym typeface="Times New Roman"/>
              </a:rPr>
              <a:t>n this part, we reference to </a:t>
            </a:r>
            <a:r>
              <a:rPr b="1" dirty="0">
                <a:latin typeface="+mn-ea"/>
                <a:cs typeface="Times New Roman"/>
                <a:sym typeface="Times New Roman"/>
              </a:rPr>
              <a:t>“</a:t>
            </a:r>
            <a:r>
              <a:rPr b="1" dirty="0" err="1">
                <a:latin typeface="+mn-ea"/>
                <a:cs typeface="Times New Roman"/>
                <a:sym typeface="Times New Roman"/>
              </a:rPr>
              <a:t>Lyytinen-Mathiassen-Ropponen</a:t>
            </a:r>
            <a:r>
              <a:rPr b="1" dirty="0">
                <a:latin typeface="+mn-ea"/>
              </a:rPr>
              <a:t>” </a:t>
            </a:r>
            <a:r>
              <a:rPr dirty="0">
                <a:latin typeface="+mn-ea"/>
              </a:rPr>
              <a:t>risk framework and we divided the risk factors into four parts. </a:t>
            </a:r>
            <a:endParaRPr sz="1200" dirty="0">
              <a:latin typeface="+mn-ea"/>
            </a:endParaRPr>
          </a:p>
        </p:txBody>
      </p:sp>
      <p:pic>
        <p:nvPicPr>
          <p:cNvPr id="433" name="截屏2021-04-26 上午8.12.30.png" descr="截屏2021-04-26 上午8.12.30.png"/>
          <p:cNvPicPr>
            <a:picLocks noChangeAspect="1"/>
          </p:cNvPicPr>
          <p:nvPr/>
        </p:nvPicPr>
        <p:blipFill>
          <a:blip r:embed="rId2"/>
          <a:stretch>
            <a:fillRect/>
          </a:stretch>
        </p:blipFill>
        <p:spPr>
          <a:xfrm>
            <a:off x="683374" y="1117885"/>
            <a:ext cx="5732174" cy="4622230"/>
          </a:xfrm>
          <a:prstGeom prst="rect">
            <a:avLst/>
          </a:prstGeom>
          <a:ln w="12700">
            <a:miter lim="400000"/>
          </a:ln>
        </p:spPr>
      </p:pic>
      <p:pic>
        <p:nvPicPr>
          <p:cNvPr id="434" name="4parts.png" descr="4parts.png"/>
          <p:cNvPicPr>
            <a:picLocks noChangeAspect="1"/>
          </p:cNvPicPr>
          <p:nvPr/>
        </p:nvPicPr>
        <p:blipFill>
          <a:blip r:embed="rId3"/>
          <a:stretch>
            <a:fillRect/>
          </a:stretch>
        </p:blipFill>
        <p:spPr>
          <a:xfrm>
            <a:off x="6791713" y="3403600"/>
            <a:ext cx="3981195" cy="2856287"/>
          </a:xfrm>
          <a:prstGeom prst="rect">
            <a:avLst/>
          </a:prstGeom>
          <a:ln w="12700">
            <a:miter lim="400000"/>
          </a:ln>
        </p:spPr>
      </p:pic>
      <p:sp>
        <p:nvSpPr>
          <p:cNvPr id="8" name="文本框 7">
            <a:extLst>
              <a:ext uri="{FF2B5EF4-FFF2-40B4-BE49-F238E27FC236}">
                <a16:creationId xmlns:a16="http://schemas.microsoft.com/office/drawing/2014/main" id="{2BF4E06B-4CFA-49A9-9586-DB0228FC773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id="{EB387349-8C1F-41E4-B23A-7CFED1707AD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1719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5739935" y="4680509"/>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418160" y="2590679"/>
            <a:ext cx="3309767" cy="307777"/>
          </a:xfrm>
          <a:prstGeom prst="rect">
            <a:avLst/>
          </a:prstGeom>
        </p:spPr>
        <p:txBody>
          <a:bodyPr wrap="square">
            <a:spAutoFit/>
          </a:bodyPr>
          <a:lstStyle/>
          <a:p>
            <a:r>
              <a:rPr lang="en-US" altLang="zh-CN" sz="1400" dirty="0">
                <a:solidFill>
                  <a:schemeClr val="tx2"/>
                </a:solidFill>
              </a:rPr>
              <a:t>Business Case</a:t>
            </a:r>
            <a:endParaRPr lang="zh-CN" altLang="en-US" sz="1400" dirty="0">
              <a:solidFill>
                <a:schemeClr val="tx2"/>
              </a:solidFill>
            </a:endParaRPr>
          </a:p>
        </p:txBody>
      </p:sp>
      <p:sp>
        <p:nvSpPr>
          <p:cNvPr id="431" name="矩形 430"/>
          <p:cNvSpPr/>
          <p:nvPr/>
        </p:nvSpPr>
        <p:spPr>
          <a:xfrm>
            <a:off x="3312281" y="5115895"/>
            <a:ext cx="1875835" cy="954107"/>
          </a:xfrm>
          <a:prstGeom prst="rect">
            <a:avLst/>
          </a:prstGeom>
        </p:spPr>
        <p:txBody>
          <a:bodyPr wrap="none">
            <a:spAutoFit/>
          </a:bodyPr>
          <a:lstStyle/>
          <a:p>
            <a:r>
              <a:rPr lang="en-US" altLang="zh-CN" sz="1400" dirty="0">
                <a:solidFill>
                  <a:schemeClr val="tx2"/>
                </a:solidFill>
              </a:rPr>
              <a:t>Project Charter</a:t>
            </a:r>
          </a:p>
          <a:p>
            <a:pPr marL="285750" indent="-285750">
              <a:buFontTx/>
              <a:buChar char="-"/>
            </a:pPr>
            <a:r>
              <a:rPr lang="en-US" altLang="zh-CN" sz="1400" dirty="0">
                <a:solidFill>
                  <a:schemeClr val="tx2"/>
                </a:solidFill>
              </a:rPr>
              <a:t>Stakeholders</a:t>
            </a:r>
          </a:p>
          <a:p>
            <a:pPr marL="285750" indent="-285750">
              <a:buFontTx/>
              <a:buChar char="-"/>
            </a:pPr>
            <a:r>
              <a:rPr lang="en-US" altLang="zh-CN" sz="1400" dirty="0">
                <a:solidFill>
                  <a:schemeClr val="tx2"/>
                </a:solidFill>
              </a:rPr>
              <a:t>WBS</a:t>
            </a:r>
          </a:p>
          <a:p>
            <a:pPr marL="285750" indent="-285750">
              <a:buFontTx/>
              <a:buChar char="-"/>
            </a:pPr>
            <a:r>
              <a:rPr lang="en-US" altLang="zh-CN" sz="1400" dirty="0">
                <a:solidFill>
                  <a:schemeClr val="tx2"/>
                </a:solidFill>
              </a:rPr>
              <a:t>Activity Network</a:t>
            </a:r>
            <a:endParaRPr lang="zh-CN" altLang="en-US" sz="1400" dirty="0">
              <a:solidFill>
                <a:schemeClr val="tx2"/>
              </a:solidFill>
            </a:endParaRPr>
          </a:p>
        </p:txBody>
      </p:sp>
      <p:sp>
        <p:nvSpPr>
          <p:cNvPr id="432" name="矩形 431"/>
          <p:cNvSpPr/>
          <p:nvPr/>
        </p:nvSpPr>
        <p:spPr>
          <a:xfrm>
            <a:off x="5084847" y="2924258"/>
            <a:ext cx="1742785" cy="307777"/>
          </a:xfrm>
          <a:prstGeom prst="rect">
            <a:avLst/>
          </a:prstGeom>
        </p:spPr>
        <p:txBody>
          <a:bodyPr wrap="none">
            <a:spAutoFit/>
          </a:bodyPr>
          <a:lstStyle/>
          <a:p>
            <a:r>
              <a:rPr lang="en-US" altLang="zh-CN" sz="1400" dirty="0">
                <a:solidFill>
                  <a:schemeClr val="tx2"/>
                </a:solidFill>
              </a:rPr>
              <a:t>Risk Management</a:t>
            </a:r>
            <a:endParaRPr lang="zh-CN" altLang="en-US" sz="1400" dirty="0">
              <a:solidFill>
                <a:schemeClr val="tx2"/>
              </a:solidFill>
            </a:endParaRPr>
          </a:p>
        </p:txBody>
      </p:sp>
      <p:sp>
        <p:nvSpPr>
          <p:cNvPr id="433" name="矩形 432"/>
          <p:cNvSpPr/>
          <p:nvPr/>
        </p:nvSpPr>
        <p:spPr>
          <a:xfrm>
            <a:off x="5739935" y="5311772"/>
            <a:ext cx="1917513" cy="307777"/>
          </a:xfrm>
          <a:prstGeom prst="rect">
            <a:avLst/>
          </a:prstGeom>
        </p:spPr>
        <p:txBody>
          <a:bodyPr wrap="none">
            <a:spAutoFit/>
          </a:bodyPr>
          <a:lstStyle/>
          <a:p>
            <a:r>
              <a:rPr lang="en-US" altLang="zh-CN" sz="1400" dirty="0">
                <a:solidFill>
                  <a:schemeClr val="tx2"/>
                </a:solidFill>
              </a:rPr>
              <a:t>Resource Allocation</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428"/>
          <p:cNvSpPr txBox="1"/>
          <p:nvPr/>
        </p:nvSpPr>
        <p:spPr>
          <a:xfrm>
            <a:off x="8198231" y="2582263"/>
            <a:ext cx="1761591" cy="584775"/>
          </a:xfrm>
          <a:prstGeom prst="rect">
            <a:avLst/>
          </a:prstGeom>
          <a:noFill/>
        </p:spPr>
        <p:txBody>
          <a:bodyPr wrap="square" rtlCol="0">
            <a:spAutoFit/>
          </a:bodyPr>
          <a:lstStyle/>
          <a:p>
            <a:pPr algn="ctr"/>
            <a:r>
              <a:rPr lang="en-US" altLang="zh-CN" sz="3200" dirty="0"/>
              <a:t>05</a:t>
            </a:r>
            <a:endParaRPr lang="zh-CN" altLang="en-US" sz="3200" dirty="0"/>
          </a:p>
        </p:txBody>
      </p:sp>
      <p:sp>
        <p:nvSpPr>
          <p:cNvPr id="40" name="矩形 39"/>
          <p:cNvSpPr/>
          <p:nvPr/>
        </p:nvSpPr>
        <p:spPr>
          <a:xfrm>
            <a:off x="8313870" y="2144402"/>
            <a:ext cx="1927131" cy="307777"/>
          </a:xfrm>
          <a:prstGeom prst="rect">
            <a:avLst/>
          </a:prstGeom>
        </p:spPr>
        <p:txBody>
          <a:bodyPr wrap="none">
            <a:spAutoFit/>
          </a:bodyPr>
          <a:lstStyle/>
          <a:p>
            <a:r>
              <a:rPr lang="en-US" altLang="zh-CN" sz="1400" dirty="0">
                <a:solidFill>
                  <a:schemeClr val="tx2"/>
                </a:solidFill>
              </a:rPr>
              <a:t>Monitor and Control</a:t>
            </a:r>
            <a:endParaRPr lang="zh-CN" altLang="en-US" sz="1400" dirty="0">
              <a:solidFill>
                <a:schemeClr val="tx2"/>
              </a:solidFill>
            </a:endParaRPr>
          </a:p>
        </p:txBody>
      </p:sp>
      <p:sp>
        <p:nvSpPr>
          <p:cNvPr id="41" name="文本框 428"/>
          <p:cNvSpPr txBox="1"/>
          <p:nvPr/>
        </p:nvSpPr>
        <p:spPr>
          <a:xfrm>
            <a:off x="9591611" y="4832909"/>
            <a:ext cx="1761591" cy="584775"/>
          </a:xfrm>
          <a:prstGeom prst="rect">
            <a:avLst/>
          </a:prstGeom>
          <a:noFill/>
        </p:spPr>
        <p:txBody>
          <a:bodyPr wrap="square" rtlCol="0">
            <a:spAutoFit/>
          </a:bodyPr>
          <a:lstStyle/>
          <a:p>
            <a:pPr algn="ctr"/>
            <a:r>
              <a:rPr lang="en-US" altLang="zh-CN" sz="3200" dirty="0"/>
              <a:t>06</a:t>
            </a:r>
            <a:endParaRPr lang="zh-CN" altLang="en-US" sz="3200" dirty="0"/>
          </a:p>
        </p:txBody>
      </p:sp>
      <p:sp>
        <p:nvSpPr>
          <p:cNvPr id="42" name="矩形 41"/>
          <p:cNvSpPr/>
          <p:nvPr/>
        </p:nvSpPr>
        <p:spPr>
          <a:xfrm>
            <a:off x="9435689" y="5465661"/>
            <a:ext cx="1774845" cy="523220"/>
          </a:xfrm>
          <a:prstGeom prst="rect">
            <a:avLst/>
          </a:prstGeom>
        </p:spPr>
        <p:txBody>
          <a:bodyPr wrap="none">
            <a:spAutoFit/>
          </a:bodyPr>
          <a:lstStyle/>
          <a:p>
            <a:r>
              <a:rPr lang="en-US" altLang="zh-CN" sz="1400" dirty="0">
                <a:solidFill>
                  <a:schemeClr val="tx2"/>
                </a:solidFill>
              </a:rPr>
              <a:t>Project Implement</a:t>
            </a:r>
          </a:p>
          <a:p>
            <a:r>
              <a:rPr lang="en-US" altLang="zh-CN" sz="1400" dirty="0">
                <a:solidFill>
                  <a:schemeClr val="tx2"/>
                </a:solidFill>
              </a:rPr>
              <a:t>Prototype</a:t>
            </a:r>
            <a:endParaRPr lang="zh-CN" altLang="en-US" sz="14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par>
                                <p:cTn id="198" presetID="10" presetClass="entr" presetSubtype="0" fill="hold" grpId="0" nodeType="withEffect">
                                  <p:stCondLst>
                                    <p:cond delay="500"/>
                                  </p:stCondLst>
                                  <p:childTnLst>
                                    <p:set>
                                      <p:cBhvr>
                                        <p:cTn id="199" dur="1" fill="hold">
                                          <p:stCondLst>
                                            <p:cond delay="0"/>
                                          </p:stCondLst>
                                        </p:cTn>
                                        <p:tgtEl>
                                          <p:spTgt spid="39"/>
                                        </p:tgtEl>
                                        <p:attrNameLst>
                                          <p:attrName>style.visibility</p:attrName>
                                        </p:attrNameLst>
                                      </p:cBhvr>
                                      <p:to>
                                        <p:strVal val="visible"/>
                                      </p:to>
                                    </p:set>
                                    <p:animEffect transition="in" filter="fade">
                                      <p:cBhvr>
                                        <p:cTn id="200" dur="500"/>
                                        <p:tgtEl>
                                          <p:spTgt spid="39"/>
                                        </p:tgtEl>
                                      </p:cBhvr>
                                    </p:animEffect>
                                  </p:childTnLst>
                                </p:cTn>
                              </p:par>
                              <p:par>
                                <p:cTn id="201" presetID="63" presetClass="path" presetSubtype="0" decel="50000" fill="hold" grpId="1" nodeType="withEffect">
                                  <p:stCondLst>
                                    <p:cond delay="500"/>
                                  </p:stCondLst>
                                  <p:childTnLst>
                                    <p:animMotion origin="layout" path="M -0.02774 -4.07407E-6 L 0.11081 -4.07407E-6 " pathEditMode="relative" rAng="0" ptsTypes="AA">
                                      <p:cBhvr>
                                        <p:cTn id="202" dur="750" spd="-100000" fill="hold"/>
                                        <p:tgtEl>
                                          <p:spTgt spid="39"/>
                                        </p:tgtEl>
                                        <p:attrNameLst>
                                          <p:attrName>ppt_x</p:attrName>
                                          <p:attrName>ppt_y</p:attrName>
                                        </p:attrNameLst>
                                      </p:cBhvr>
                                      <p:rCtr x="6927" y="0"/>
                                    </p:animMotion>
                                  </p:childTnLst>
                                </p:cTn>
                              </p:par>
                              <p:par>
                                <p:cTn id="203" presetID="35" presetClass="path" presetSubtype="0" accel="50000" decel="50000" fill="hold" grpId="2" nodeType="withEffect">
                                  <p:stCondLst>
                                    <p:cond delay="1250"/>
                                  </p:stCondLst>
                                  <p:childTnLst>
                                    <p:animMotion origin="layout" path="M -0.028 -4.07407E-6 L 1.66667E-6 -4.07407E-6 " pathEditMode="relative" rAng="0" ptsTypes="AA">
                                      <p:cBhvr>
                                        <p:cTn id="204" dur="750" fill="hold"/>
                                        <p:tgtEl>
                                          <p:spTgt spid="39"/>
                                        </p:tgtEl>
                                        <p:attrNameLst>
                                          <p:attrName>ppt_x</p:attrName>
                                          <p:attrName>ppt_y</p:attrName>
                                        </p:attrNameLst>
                                      </p:cBhvr>
                                      <p:rCtr x="1393" y="0"/>
                                    </p:animMotion>
                                  </p:childTnLst>
                                </p:cTn>
                              </p:par>
                              <p:par>
                                <p:cTn id="205" presetID="10" presetClass="entr" presetSubtype="0" fill="hold" grpId="0" nodeType="withEffect">
                                  <p:stCondLst>
                                    <p:cond delay="1500"/>
                                  </p:stCondLst>
                                  <p:childTnLst>
                                    <p:set>
                                      <p:cBhvr>
                                        <p:cTn id="206" dur="1" fill="hold">
                                          <p:stCondLst>
                                            <p:cond delay="0"/>
                                          </p:stCondLst>
                                        </p:cTn>
                                        <p:tgtEl>
                                          <p:spTgt spid="40"/>
                                        </p:tgtEl>
                                        <p:attrNameLst>
                                          <p:attrName>style.visibility</p:attrName>
                                        </p:attrNameLst>
                                      </p:cBhvr>
                                      <p:to>
                                        <p:strVal val="visible"/>
                                      </p:to>
                                    </p:set>
                                    <p:animEffect transition="in" filter="fade">
                                      <p:cBhvr>
                                        <p:cTn id="207" dur="750"/>
                                        <p:tgtEl>
                                          <p:spTgt spid="40"/>
                                        </p:tgtEl>
                                      </p:cBhvr>
                                    </p:animEffect>
                                  </p:childTnLst>
                                </p:cTn>
                              </p:par>
                              <p:par>
                                <p:cTn id="208" presetID="10" presetClass="entr" presetSubtype="0" fill="hold" grpId="0" nodeType="withEffect">
                                  <p:stCondLst>
                                    <p:cond delay="50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par>
                                <p:cTn id="211" presetID="63" presetClass="path" presetSubtype="0" decel="50000" fill="hold" grpId="1" nodeType="withEffect">
                                  <p:stCondLst>
                                    <p:cond delay="500"/>
                                  </p:stCondLst>
                                  <p:childTnLst>
                                    <p:animMotion origin="layout" path="M -0.02774 -4.07407E-6 L 0.11081 -4.07407E-6 " pathEditMode="relative" rAng="0" ptsTypes="AA">
                                      <p:cBhvr>
                                        <p:cTn id="212" dur="750" spd="-100000" fill="hold"/>
                                        <p:tgtEl>
                                          <p:spTgt spid="41"/>
                                        </p:tgtEl>
                                        <p:attrNameLst>
                                          <p:attrName>ppt_x</p:attrName>
                                          <p:attrName>ppt_y</p:attrName>
                                        </p:attrNameLst>
                                      </p:cBhvr>
                                      <p:rCtr x="6927" y="0"/>
                                    </p:animMotion>
                                  </p:childTnLst>
                                </p:cTn>
                              </p:par>
                              <p:par>
                                <p:cTn id="213" presetID="35" presetClass="path" presetSubtype="0" accel="50000" decel="50000" fill="hold" grpId="2" nodeType="withEffect">
                                  <p:stCondLst>
                                    <p:cond delay="1250"/>
                                  </p:stCondLst>
                                  <p:childTnLst>
                                    <p:animMotion origin="layout" path="M -0.028 -4.07407E-6 L 1.66667E-6 -4.07407E-6 " pathEditMode="relative" rAng="0" ptsTypes="AA">
                                      <p:cBhvr>
                                        <p:cTn id="214" dur="750" fill="hold"/>
                                        <p:tgtEl>
                                          <p:spTgt spid="41"/>
                                        </p:tgtEl>
                                        <p:attrNameLst>
                                          <p:attrName>ppt_x</p:attrName>
                                          <p:attrName>ppt_y</p:attrName>
                                        </p:attrNameLst>
                                      </p:cBhvr>
                                      <p:rCtr x="1393" y="0"/>
                                    </p:animMotion>
                                  </p:childTnLst>
                                </p:cTn>
                              </p:par>
                              <p:par>
                                <p:cTn id="215" presetID="10" presetClass="entr" presetSubtype="0" fill="hold" grpId="0" nodeType="withEffect">
                                  <p:stCondLst>
                                    <p:cond delay="150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P spid="39" grpId="0"/>
      <p:bldP spid="39" grpId="1"/>
      <p:bldP spid="39" grpId="2"/>
      <p:bldP spid="40" grpId="0"/>
      <p:bldP spid="41" grpId="0"/>
      <p:bldP spid="41" grpId="1"/>
      <p:bldP spid="41" grpId="2"/>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Identification </a:t>
            </a:r>
          </a:p>
        </p:txBody>
      </p:sp>
      <p:sp>
        <p:nvSpPr>
          <p:cNvPr id="439" name="矩形 4"/>
          <p:cNvSpPr txBox="1"/>
          <p:nvPr/>
        </p:nvSpPr>
        <p:spPr>
          <a:xfrm>
            <a:off x="6521163" y="2098064"/>
            <a:ext cx="4522294" cy="2468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In the risk identification of this project, we adopted the risk identification method combining </a:t>
            </a:r>
            <a:r>
              <a:rPr dirty="0">
                <a:latin typeface="+mn-ea"/>
                <a:sym typeface="Times Roman"/>
              </a:rPr>
              <a:t>Checklist method </a:t>
            </a:r>
            <a:r>
              <a:rPr dirty="0">
                <a:latin typeface="+mn-ea"/>
              </a:rPr>
              <a:t>and </a:t>
            </a:r>
            <a:r>
              <a:rPr dirty="0">
                <a:latin typeface="+mn-ea"/>
                <a:sym typeface="Times Roman"/>
              </a:rPr>
              <a:t>Brainstorming method</a:t>
            </a:r>
            <a:r>
              <a:rPr dirty="0">
                <a:latin typeface="+mn-ea"/>
              </a:rPr>
              <a:t>, referred to checklists models such as </a:t>
            </a:r>
            <a:r>
              <a:rPr b="1" dirty="0" err="1">
                <a:latin typeface="+mn-ea"/>
                <a:sym typeface="Times Roman"/>
              </a:rPr>
              <a:t>lyytinen</a:t>
            </a:r>
            <a:r>
              <a:rPr b="1" dirty="0">
                <a:latin typeface="+mn-ea"/>
                <a:sym typeface="Times Roman"/>
              </a:rPr>
              <a:t> model </a:t>
            </a:r>
            <a:r>
              <a:rPr b="1" dirty="0">
                <a:latin typeface="+mn-ea"/>
              </a:rPr>
              <a:t>and </a:t>
            </a:r>
            <a:r>
              <a:rPr b="1" dirty="0">
                <a:latin typeface="+mn-ea"/>
                <a:sym typeface="Times Roman"/>
              </a:rPr>
              <a:t>Barry Boehm model</a:t>
            </a:r>
            <a:r>
              <a:rPr dirty="0">
                <a:latin typeface="+mn-ea"/>
              </a:rPr>
              <a:t>, and established our own checklists as follows.</a:t>
            </a:r>
            <a:endParaRPr sz="1200" dirty="0">
              <a:latin typeface="+mn-ea"/>
              <a:sym typeface="Times Roman"/>
            </a:endParaRPr>
          </a:p>
        </p:txBody>
      </p:sp>
      <p:pic>
        <p:nvPicPr>
          <p:cNvPr id="440" name="Risk Indentification.png" descr="Risk Indentification.png"/>
          <p:cNvPicPr>
            <a:picLocks noChangeAspect="1"/>
          </p:cNvPicPr>
          <p:nvPr/>
        </p:nvPicPr>
        <p:blipFill>
          <a:blip r:embed="rId2"/>
          <a:stretch>
            <a:fillRect/>
          </a:stretch>
        </p:blipFill>
        <p:spPr>
          <a:xfrm>
            <a:off x="1475026" y="1079500"/>
            <a:ext cx="3868259" cy="5305547"/>
          </a:xfrm>
          <a:prstGeom prst="rect">
            <a:avLst/>
          </a:prstGeom>
          <a:ln w="12700">
            <a:miter lim="400000"/>
          </a:ln>
        </p:spPr>
      </p:pic>
      <p:sp>
        <p:nvSpPr>
          <p:cNvPr id="7" name="文本框 6">
            <a:extLst>
              <a:ext uri="{FF2B5EF4-FFF2-40B4-BE49-F238E27FC236}">
                <a16:creationId xmlns:a16="http://schemas.microsoft.com/office/drawing/2014/main" id="{DACDDB8E-168A-4D79-8774-04880E163FF9}"/>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id="{CEB1B2A8-C601-4E96-BC4A-C6D034D4DFF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52656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45" name="矩形 4"/>
          <p:cNvSpPr txBox="1"/>
          <p:nvPr/>
        </p:nvSpPr>
        <p:spPr>
          <a:xfrm>
            <a:off x="6521163" y="2098064"/>
            <a:ext cx="4522294" cy="1259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1866">
                <a:solidFill>
                  <a:srgbClr val="000000"/>
                </a:solidFill>
                <a:latin typeface="Times New Roman"/>
                <a:ea typeface="Times New Roman"/>
                <a:cs typeface="Times New Roman"/>
                <a:sym typeface="Times New Roman"/>
              </a:defRPr>
            </a:lvl1pPr>
          </a:lstStyle>
          <a:p>
            <a:r>
              <a:rPr dirty="0">
                <a:latin typeface="+mn-ea"/>
                <a:ea typeface="+mn-ea"/>
              </a:rPr>
              <a:t>Then we define the risk probability using score from 1 to 10, and we divide them into 4 levels from extra-high to extra-low. </a:t>
            </a:r>
            <a:endParaRPr sz="1200" dirty="0">
              <a:latin typeface="+mn-ea"/>
              <a:ea typeface="+mn-ea"/>
              <a:cs typeface="+mn-cs"/>
              <a:sym typeface="Times Roman"/>
            </a:endParaRPr>
          </a:p>
        </p:txBody>
      </p:sp>
      <p:pic>
        <p:nvPicPr>
          <p:cNvPr id="446" name="risk probability level.png" descr="risk probability level.png"/>
          <p:cNvPicPr>
            <a:picLocks noChangeAspect="1"/>
          </p:cNvPicPr>
          <p:nvPr/>
        </p:nvPicPr>
        <p:blipFill>
          <a:blip r:embed="rId2"/>
          <a:stretch>
            <a:fillRect/>
          </a:stretch>
        </p:blipFill>
        <p:spPr>
          <a:xfrm>
            <a:off x="1771650" y="1022350"/>
            <a:ext cx="3393731" cy="2032234"/>
          </a:xfrm>
          <a:prstGeom prst="rect">
            <a:avLst/>
          </a:prstGeom>
          <a:ln w="12700">
            <a:miter lim="400000"/>
          </a:ln>
        </p:spPr>
      </p:pic>
      <p:pic>
        <p:nvPicPr>
          <p:cNvPr id="447" name="risk impact level.png" descr="risk impact level.png"/>
          <p:cNvPicPr>
            <a:picLocks noChangeAspect="1"/>
          </p:cNvPicPr>
          <p:nvPr/>
        </p:nvPicPr>
        <p:blipFill>
          <a:blip r:embed="rId3"/>
          <a:stretch>
            <a:fillRect/>
          </a:stretch>
        </p:blipFill>
        <p:spPr>
          <a:xfrm>
            <a:off x="1785765" y="4032250"/>
            <a:ext cx="3569048" cy="2032234"/>
          </a:xfrm>
          <a:prstGeom prst="rect">
            <a:avLst/>
          </a:prstGeom>
          <a:ln w="12700">
            <a:miter lim="400000"/>
          </a:ln>
        </p:spPr>
      </p:pic>
      <p:pic>
        <p:nvPicPr>
          <p:cNvPr id="448" name="risk level decision.png" descr="risk level decision.png"/>
          <p:cNvPicPr>
            <a:picLocks noChangeAspect="1"/>
          </p:cNvPicPr>
          <p:nvPr/>
        </p:nvPicPr>
        <p:blipFill>
          <a:blip r:embed="rId4"/>
          <a:stretch>
            <a:fillRect/>
          </a:stretch>
        </p:blipFill>
        <p:spPr>
          <a:xfrm>
            <a:off x="6427615" y="4660969"/>
            <a:ext cx="3886201" cy="1358901"/>
          </a:xfrm>
          <a:prstGeom prst="rect">
            <a:avLst/>
          </a:prstGeom>
          <a:ln w="12700">
            <a:miter lim="400000"/>
          </a:ln>
        </p:spPr>
      </p:pic>
      <p:sp>
        <p:nvSpPr>
          <p:cNvPr id="9" name="文本框 8">
            <a:extLst>
              <a:ext uri="{FF2B5EF4-FFF2-40B4-BE49-F238E27FC236}">
                <a16:creationId xmlns:a16="http://schemas.microsoft.com/office/drawing/2014/main" id="{26D91BA8-46BD-4B7B-9587-B452F0F7E74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id="{9362C523-C550-4216-9824-015F77BB3AF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438765"/>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53" name="矩形 4"/>
          <p:cNvSpPr txBox="1"/>
          <p:nvPr/>
        </p:nvSpPr>
        <p:spPr>
          <a:xfrm>
            <a:off x="6660863" y="1386864"/>
            <a:ext cx="4889652" cy="215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After defining the levels, we analyzed the potential risks . Then we simulate the risk exposure during our brainstorming, and we use </a:t>
            </a:r>
            <a:r>
              <a:rPr b="1" dirty="0">
                <a:latin typeface="+mn-ea"/>
                <a:sym typeface="Times Roman"/>
              </a:rPr>
              <a:t>Barry Boehm</a:t>
            </a:r>
            <a:r>
              <a:rPr lang="en-US" b="1" dirty="0">
                <a:latin typeface="+mn-ea"/>
                <a:sym typeface="Times Roman"/>
              </a:rPr>
              <a:t>'</a:t>
            </a:r>
            <a:r>
              <a:rPr b="1" dirty="0">
                <a:latin typeface="+mn-ea"/>
                <a:sym typeface="Times Roman"/>
              </a:rPr>
              <a:t>s method </a:t>
            </a:r>
            <a:r>
              <a:rPr dirty="0">
                <a:latin typeface="+mn-ea"/>
              </a:rPr>
              <a:t>for risk exposure assessment. The probability impact matrix is as follow.</a:t>
            </a:r>
            <a:endParaRPr sz="1200" dirty="0">
              <a:latin typeface="+mn-ea"/>
            </a:endParaRP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54" name="截屏2021-04-26 上午8.32.58.png" descr="截屏2021-04-26 上午8.32.58.png"/>
          <p:cNvPicPr>
            <a:picLocks noChangeAspect="1"/>
          </p:cNvPicPr>
          <p:nvPr/>
        </p:nvPicPr>
        <p:blipFill>
          <a:blip r:embed="rId2"/>
          <a:stretch>
            <a:fillRect/>
          </a:stretch>
        </p:blipFill>
        <p:spPr>
          <a:xfrm>
            <a:off x="872719" y="1235275"/>
            <a:ext cx="5335491" cy="460696"/>
          </a:xfrm>
          <a:prstGeom prst="rect">
            <a:avLst/>
          </a:prstGeom>
          <a:ln w="12700">
            <a:miter lim="400000"/>
          </a:ln>
        </p:spPr>
      </p:pic>
      <p:pic>
        <p:nvPicPr>
          <p:cNvPr id="455" name="截屏2021-04-26 上午8.33.06.png" descr="截屏2021-04-26 上午8.33.06.png"/>
          <p:cNvPicPr>
            <a:picLocks noChangeAspect="1"/>
          </p:cNvPicPr>
          <p:nvPr/>
        </p:nvPicPr>
        <p:blipFill>
          <a:blip r:embed="rId3"/>
          <a:stretch>
            <a:fillRect/>
          </a:stretch>
        </p:blipFill>
        <p:spPr>
          <a:xfrm>
            <a:off x="778939" y="1841500"/>
            <a:ext cx="5738638" cy="2936992"/>
          </a:xfrm>
          <a:prstGeom prst="rect">
            <a:avLst/>
          </a:prstGeom>
          <a:ln w="12700">
            <a:miter lim="400000"/>
          </a:ln>
        </p:spPr>
      </p:pic>
      <p:pic>
        <p:nvPicPr>
          <p:cNvPr id="456" name="Probability Impact Matrix.png" descr="Probability Impact Matrix.png"/>
          <p:cNvPicPr>
            <a:picLocks noChangeAspect="1"/>
          </p:cNvPicPr>
          <p:nvPr/>
        </p:nvPicPr>
        <p:blipFill>
          <a:blip r:embed="rId4"/>
          <a:stretch>
            <a:fillRect/>
          </a:stretch>
        </p:blipFill>
        <p:spPr>
          <a:xfrm>
            <a:off x="7166453" y="3309996"/>
            <a:ext cx="3878473" cy="3345314"/>
          </a:xfrm>
          <a:prstGeom prst="rect">
            <a:avLst/>
          </a:prstGeom>
          <a:ln w="12700">
            <a:miter lim="400000"/>
          </a:ln>
        </p:spPr>
      </p:pic>
      <p:sp>
        <p:nvSpPr>
          <p:cNvPr id="9" name="文本框 8">
            <a:extLst>
              <a:ext uri="{FF2B5EF4-FFF2-40B4-BE49-F238E27FC236}">
                <a16:creationId xmlns:a16="http://schemas.microsoft.com/office/drawing/2014/main" id="{C1CCCA70-6AC4-4A73-8DE7-315FCE6C8A71}"/>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id="{3716C9B1-E9FD-49B6-BD2D-D4B1F136FB2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5450"/>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2166">
                <a:solidFill>
                  <a:srgbClr val="000000"/>
                </a:solidFill>
                <a:latin typeface="+mn-lt"/>
                <a:ea typeface="+mn-ea"/>
                <a:cs typeface="+mn-cs"/>
                <a:sym typeface="Times Roman"/>
              </a:defRPr>
            </a:pPr>
            <a:r>
              <a:t>Risk Register</a:t>
            </a:r>
            <a:r>
              <a:rPr>
                <a:latin typeface="Times New Roman"/>
                <a:ea typeface="Times New Roman"/>
                <a:cs typeface="Times New Roman"/>
                <a:sym typeface="Times New Roman"/>
              </a:rPr>
              <a:t>. </a:t>
            </a:r>
          </a:p>
        </p:txBody>
      </p:sp>
      <p:sp>
        <p:nvSpPr>
          <p:cNvPr id="461" name="矩形 4"/>
          <p:cNvSpPr txBox="1"/>
          <p:nvPr/>
        </p:nvSpPr>
        <p:spPr>
          <a:xfrm>
            <a:off x="6660863" y="1386864"/>
            <a:ext cx="4889652" cy="124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picked out and examined what appear to be the most threatening risks to the project, creating and maintaining our findings in a </a:t>
            </a:r>
            <a:r>
              <a:rPr b="1" dirty="0">
                <a:latin typeface="+mn-ea"/>
                <a:sym typeface="Times Roman"/>
              </a:rPr>
              <a:t>Risk Register</a:t>
            </a:r>
            <a:r>
              <a:rPr dirty="0">
                <a:latin typeface="+mn-ea"/>
              </a:rPr>
              <a:t>. </a:t>
            </a:r>
            <a:endParaRPr sz="1200" dirty="0">
              <a:latin typeface="+mn-ea"/>
              <a:sym typeface="Times Roman"/>
            </a:endParaRPr>
          </a:p>
        </p:txBody>
      </p:sp>
      <p:pic>
        <p:nvPicPr>
          <p:cNvPr id="462" name="risk record1.png" descr="risk record1.png"/>
          <p:cNvPicPr>
            <a:picLocks noChangeAspect="1"/>
          </p:cNvPicPr>
          <p:nvPr/>
        </p:nvPicPr>
        <p:blipFill>
          <a:blip r:embed="rId2"/>
          <a:stretch>
            <a:fillRect/>
          </a:stretch>
        </p:blipFill>
        <p:spPr>
          <a:xfrm>
            <a:off x="6713714" y="2581817"/>
            <a:ext cx="4216074" cy="3802566"/>
          </a:xfrm>
          <a:prstGeom prst="rect">
            <a:avLst/>
          </a:prstGeom>
          <a:ln w="12700">
            <a:miter lim="400000"/>
          </a:ln>
        </p:spPr>
      </p:pic>
      <p:pic>
        <p:nvPicPr>
          <p:cNvPr id="463" name="16193980638959.png" descr="16193980638959.png"/>
          <p:cNvPicPr>
            <a:picLocks noChangeAspect="1"/>
          </p:cNvPicPr>
          <p:nvPr/>
        </p:nvPicPr>
        <p:blipFill>
          <a:blip r:embed="rId3"/>
          <a:stretch>
            <a:fillRect/>
          </a:stretch>
        </p:blipFill>
        <p:spPr>
          <a:xfrm>
            <a:off x="1117600" y="1079500"/>
            <a:ext cx="5287125" cy="5287125"/>
          </a:xfrm>
          <a:prstGeom prst="rect">
            <a:avLst/>
          </a:prstGeom>
          <a:ln w="12700">
            <a:miter lim="400000"/>
          </a:ln>
        </p:spPr>
      </p:pic>
      <p:sp>
        <p:nvSpPr>
          <p:cNvPr id="8" name="文本框 7">
            <a:extLst>
              <a:ext uri="{FF2B5EF4-FFF2-40B4-BE49-F238E27FC236}">
                <a16:creationId xmlns:a16="http://schemas.microsoft.com/office/drawing/2014/main" id="{7B263505-9561-4A84-AF5C-58BBB3955F92}"/>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id="{16F7DB3D-5FA7-4075-BC58-67760B832DCD}"/>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461981"/>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Evaluation </a:t>
            </a:r>
          </a:p>
        </p:txBody>
      </p:sp>
      <p:sp>
        <p:nvSpPr>
          <p:cNvPr id="468" name="矩形 4"/>
          <p:cNvSpPr txBox="1"/>
          <p:nvPr/>
        </p:nvSpPr>
        <p:spPr>
          <a:xfrm>
            <a:off x="6152863" y="1247164"/>
            <a:ext cx="5265195" cy="3456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use </a:t>
            </a:r>
            <a:r>
              <a:rPr b="1" dirty="0">
                <a:latin typeface="+mn-ea"/>
                <a:sym typeface="Times Roman"/>
              </a:rPr>
              <a:t>PERT(Program Evaluation and Review Technique) </a:t>
            </a:r>
            <a:r>
              <a:rPr dirty="0">
                <a:latin typeface="+mn-ea"/>
              </a:rPr>
              <a:t>for risk evaluation. PERT was developed to deal with the uncertainly surrounding estimates of task durations. </a:t>
            </a:r>
            <a:endParaRPr lang="en-US" sz="1200" dirty="0">
              <a:latin typeface="+mn-ea"/>
              <a:sym typeface="Times Roman"/>
            </a:endParaRPr>
          </a:p>
          <a:p>
            <a:pPr defTabSz="457200">
              <a:spcBef>
                <a:spcPts val="1200"/>
              </a:spcBef>
              <a:defRPr sz="1866">
                <a:solidFill>
                  <a:srgbClr val="000000"/>
                </a:solidFill>
                <a:latin typeface="Times New Roman"/>
                <a:ea typeface="Times New Roman"/>
                <a:cs typeface="Times New Roman"/>
                <a:sym typeface="Times New Roman"/>
              </a:defRPr>
            </a:pPr>
            <a:r>
              <a:rPr lang="en-US" altLang="zh-CN" sz="1866" dirty="0">
                <a:solidFill>
                  <a:srgbClr val="000000"/>
                </a:solidFill>
                <a:latin typeface="+mn-ea"/>
                <a:cs typeface="Times New Roman"/>
              </a:rPr>
              <a:t>First we divided the global task into sub-task, and estimating for three times, </a:t>
            </a:r>
            <a:r>
              <a:rPr lang="en-US" altLang="zh-CN" sz="1866" dirty="0">
                <a:solidFill>
                  <a:srgbClr val="000000"/>
                </a:solidFill>
                <a:latin typeface="+mn-ea"/>
                <a:cs typeface="Times New Roman"/>
                <a:sym typeface="Times Roman"/>
              </a:rPr>
              <a:t>Most likely time(a)</a:t>
            </a:r>
            <a:r>
              <a:rPr lang="en-US" altLang="zh-CN" sz="1866" dirty="0">
                <a:solidFill>
                  <a:srgbClr val="000000"/>
                </a:solidFill>
                <a:latin typeface="+mn-ea"/>
                <a:cs typeface="Times New Roman"/>
              </a:rPr>
              <a:t>, </a:t>
            </a:r>
            <a:r>
              <a:rPr lang="en-US" altLang="zh-CN" sz="1866" dirty="0">
                <a:solidFill>
                  <a:srgbClr val="000000"/>
                </a:solidFill>
                <a:latin typeface="+mn-ea"/>
                <a:cs typeface="Times New Roman"/>
                <a:sym typeface="Times Roman"/>
              </a:rPr>
              <a:t>Optimistic time(m)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Pessimistic time(b)</a:t>
            </a:r>
            <a:r>
              <a:rPr lang="en-US" altLang="zh-CN" sz="1866" dirty="0">
                <a:solidFill>
                  <a:srgbClr val="000000"/>
                </a:solidFill>
                <a:latin typeface="+mn-ea"/>
                <a:cs typeface="Times New Roman"/>
              </a:rPr>
              <a:t>, then using formula to calculating </a:t>
            </a:r>
            <a:r>
              <a:rPr lang="en-US" altLang="zh-CN" sz="1866" dirty="0">
                <a:solidFill>
                  <a:srgbClr val="000000"/>
                </a:solidFill>
                <a:latin typeface="+mn-ea"/>
                <a:cs typeface="Times New Roman"/>
                <a:sym typeface="Times Roman"/>
              </a:rPr>
              <a:t>Expected Duration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Activity Standard Deviations </a:t>
            </a: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70" name="截屏2021-04-26 上午8.51.09.png" descr="截屏2021-04-26 上午8.51.09.png"/>
          <p:cNvPicPr>
            <a:picLocks noChangeAspect="1"/>
          </p:cNvPicPr>
          <p:nvPr/>
        </p:nvPicPr>
        <p:blipFill>
          <a:blip r:embed="rId2"/>
          <a:stretch>
            <a:fillRect/>
          </a:stretch>
        </p:blipFill>
        <p:spPr>
          <a:xfrm>
            <a:off x="7628050" y="4872181"/>
            <a:ext cx="2314822" cy="1363526"/>
          </a:xfrm>
          <a:prstGeom prst="rect">
            <a:avLst/>
          </a:prstGeom>
          <a:ln w="12700">
            <a:miter lim="400000"/>
          </a:ln>
        </p:spPr>
      </p:pic>
      <p:pic>
        <p:nvPicPr>
          <p:cNvPr id="471" name="PERT Activities Schedal.png" descr="PERT Activities Schedal.png"/>
          <p:cNvPicPr>
            <a:picLocks noChangeAspect="1"/>
          </p:cNvPicPr>
          <p:nvPr/>
        </p:nvPicPr>
        <p:blipFill>
          <a:blip r:embed="rId3"/>
          <a:stretch>
            <a:fillRect/>
          </a:stretch>
        </p:blipFill>
        <p:spPr>
          <a:xfrm>
            <a:off x="914400" y="1892176"/>
            <a:ext cx="4798878" cy="1899654"/>
          </a:xfrm>
          <a:prstGeom prst="rect">
            <a:avLst/>
          </a:prstGeom>
          <a:ln w="12700">
            <a:miter lim="400000"/>
          </a:ln>
        </p:spPr>
      </p:pic>
      <p:sp>
        <p:nvSpPr>
          <p:cNvPr id="472" name="矩形 4"/>
          <p:cNvSpPr txBox="1"/>
          <p:nvPr/>
        </p:nvSpPr>
        <p:spPr>
          <a:xfrm>
            <a:off x="907763" y="1324591"/>
            <a:ext cx="5265195" cy="32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1533">
                <a:solidFill>
                  <a:srgbClr val="000000"/>
                </a:solidFill>
                <a:latin typeface="+mn-lt"/>
                <a:ea typeface="+mn-ea"/>
                <a:cs typeface="+mn-cs"/>
                <a:sym typeface="Times Roman"/>
              </a:defRPr>
            </a:lvl1pPr>
          </a:lstStyle>
          <a:p>
            <a:r>
              <a:t>PERT Activities Schedule </a:t>
            </a:r>
          </a:p>
        </p:txBody>
      </p:sp>
      <p:pic>
        <p:nvPicPr>
          <p:cNvPr id="473" name="Critical Path.png" descr="Critical Path.png"/>
          <p:cNvPicPr>
            <a:picLocks noChangeAspect="1"/>
          </p:cNvPicPr>
          <p:nvPr/>
        </p:nvPicPr>
        <p:blipFill>
          <a:blip r:embed="rId4"/>
          <a:stretch>
            <a:fillRect/>
          </a:stretch>
        </p:blipFill>
        <p:spPr>
          <a:xfrm>
            <a:off x="469899" y="3981366"/>
            <a:ext cx="5502711" cy="2749739"/>
          </a:xfrm>
          <a:prstGeom prst="rect">
            <a:avLst/>
          </a:prstGeom>
          <a:ln w="12700">
            <a:miter lim="400000"/>
          </a:ln>
        </p:spPr>
      </p:pic>
      <p:sp>
        <p:nvSpPr>
          <p:cNvPr id="474" name="矩形 4"/>
          <p:cNvSpPr txBox="1"/>
          <p:nvPr/>
        </p:nvSpPr>
        <p:spPr>
          <a:xfrm>
            <a:off x="778939" y="3798439"/>
            <a:ext cx="5265195"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2133">
                <a:solidFill>
                  <a:srgbClr val="000000"/>
                </a:solidFill>
                <a:latin typeface="+mn-lt"/>
                <a:ea typeface="+mn-ea"/>
                <a:cs typeface="+mn-cs"/>
                <a:sym typeface="Times Roman"/>
              </a:defRPr>
            </a:pPr>
            <a:r>
              <a:rPr sz="1533" dirty="0"/>
              <a:t>Project Cycle Activities Network Diagram</a:t>
            </a:r>
            <a:r>
              <a:rPr dirty="0"/>
              <a:t> </a:t>
            </a:r>
            <a:endParaRPr sz="1200" dirty="0"/>
          </a:p>
        </p:txBody>
      </p:sp>
      <p:sp>
        <p:nvSpPr>
          <p:cNvPr id="11" name="文本框 10">
            <a:extLst>
              <a:ext uri="{FF2B5EF4-FFF2-40B4-BE49-F238E27FC236}">
                <a16:creationId xmlns:a16="http://schemas.microsoft.com/office/drawing/2014/main" id="{C2934EC0-DE8D-4BC7-8AE3-4830FB15BE4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2" name="直接连接符 11">
            <a:extLst>
              <a:ext uri="{FF2B5EF4-FFF2-40B4-BE49-F238E27FC236}">
                <a16:creationId xmlns:a16="http://schemas.microsoft.com/office/drawing/2014/main" id="{DC88684A-BA60-4F72-816E-368D3C3A4B3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79748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Resource Allocation</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Identify Resource Requirement</a:t>
            </a:r>
            <a:endParaRPr lang="zh-CN" altLang="en-US" sz="2800" dirty="0"/>
          </a:p>
        </p:txBody>
      </p:sp>
      <p:pic>
        <p:nvPicPr>
          <p:cNvPr id="5122" name="Picture 2" descr="E:\大学\202103\软件项目与过程管理\Assignment\pics\CPG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9" y="1521460"/>
            <a:ext cx="7049280" cy="35246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65860" y="5903066"/>
            <a:ext cx="7359535" cy="646331"/>
          </a:xfrm>
          <a:prstGeom prst="rect">
            <a:avLst/>
          </a:prstGeom>
        </p:spPr>
        <p:txBody>
          <a:bodyPr wrap="square">
            <a:spAutoFit/>
          </a:bodyPr>
          <a:lstStyle/>
          <a:p>
            <a:r>
              <a:rPr lang="en-US" altLang="zh-CN" dirty="0"/>
              <a:t>The resource needed in every stage shows in the following </a:t>
            </a:r>
            <a:r>
              <a:rPr lang="en-US" altLang="zh-CN" b="1" dirty="0"/>
              <a:t>Resource Requirement List</a:t>
            </a:r>
            <a:r>
              <a:rPr lang="en-US" altLang="zh-CN" dirty="0"/>
              <a:t>.</a:t>
            </a:r>
            <a:endParaRPr lang="zh-CN" alt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436" y="512870"/>
            <a:ext cx="3927612" cy="539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6146" name="Picture 2" descr="E:\大学\202103\软件项目与过程管理\Assignment\pics\gantt and 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88" y="1343227"/>
            <a:ext cx="9440409" cy="44258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0" y="6145170"/>
            <a:ext cx="6096000" cy="369332"/>
          </a:xfrm>
          <a:prstGeom prst="rect">
            <a:avLst/>
          </a:prstGeom>
        </p:spPr>
        <p:txBody>
          <a:bodyPr>
            <a:spAutoFit/>
          </a:bodyPr>
          <a:lstStyle/>
          <a:p>
            <a:r>
              <a:rPr lang="en-US" altLang="zh-CN" dirty="0"/>
              <a:t>The resource histogram exported by Gantt chart.</a:t>
            </a:r>
            <a:endParaRPr lang="zh-CN" altLang="en-US" dirty="0"/>
          </a:p>
        </p:txBody>
      </p:sp>
    </p:spTree>
    <p:extLst>
      <p:ext uri="{BB962C8B-B14F-4D97-AF65-F5344CB8AC3E}">
        <p14:creationId xmlns:p14="http://schemas.microsoft.com/office/powerpoint/2010/main" val="20021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7170" name="Picture 2" descr="E:\大学\202103\软件项目与过程管理\Assignment\pics\res all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35" y="1807236"/>
            <a:ext cx="9686329" cy="26982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41657" y="4661127"/>
            <a:ext cx="8308683" cy="2031325"/>
          </a:xfrm>
          <a:prstGeom prst="rect">
            <a:avLst/>
          </a:prstGeom>
        </p:spPr>
        <p:txBody>
          <a:bodyPr wrap="square">
            <a:spAutoFit/>
          </a:bodyPr>
          <a:lstStyle/>
          <a:p>
            <a:r>
              <a:rPr lang="en-US" altLang="zh-CN" dirty="0"/>
              <a:t>We can adjust the start date of some activities and split other, our </a:t>
            </a:r>
            <a:r>
              <a:rPr lang="en-US" altLang="zh-CN" b="1" dirty="0"/>
              <a:t>resource histogram </a:t>
            </a:r>
            <a:r>
              <a:rPr lang="en-US" altLang="zh-CN" dirty="0"/>
              <a:t>can be smoothed to contain resource demand at available levels. Updated smoothing resource histogram chart is shown below.</a:t>
            </a:r>
          </a:p>
          <a:p>
            <a:endParaRPr lang="en-US" altLang="zh-CN" dirty="0"/>
          </a:p>
          <a:p>
            <a:r>
              <a:rPr lang="en-US" altLang="zh-CN" dirty="0"/>
              <a:t>We made the </a:t>
            </a:r>
            <a:r>
              <a:rPr lang="en-US" altLang="zh-CN" b="1" dirty="0"/>
              <a:t>resource histogram </a:t>
            </a:r>
            <a:r>
              <a:rPr lang="en-US" altLang="zh-CN" dirty="0"/>
              <a:t>more smooth so we can assure that we will get wanted resource at necessary time.</a:t>
            </a:r>
            <a:endParaRPr lang="zh-CN" altLang="en-US" dirty="0"/>
          </a:p>
        </p:txBody>
      </p:sp>
    </p:spTree>
    <p:extLst>
      <p:ext uri="{BB962C8B-B14F-4D97-AF65-F5344CB8AC3E}">
        <p14:creationId xmlns:p14="http://schemas.microsoft.com/office/powerpoint/2010/main" val="22436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t>Monitor and Control</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Business Cases</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23092" y="244017"/>
            <a:ext cx="6130212" cy="954107"/>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t>Project control framework </a:t>
            </a:r>
          </a:p>
          <a:p>
            <a:pPr marL="457200" indent="-457200">
              <a:buFont typeface="Wingdings" panose="05000000000000000000" pitchFamily="2" charset="2"/>
              <a:buChar char="Ø"/>
            </a:pPr>
            <a:r>
              <a:rPr lang="en-US" altLang="zh-CN" sz="2800" dirty="0"/>
              <a:t>Data Collection</a:t>
            </a:r>
            <a:endParaRPr lang="zh-CN" altLang="zh-CN" sz="2800" dirty="0"/>
          </a:p>
        </p:txBody>
      </p:sp>
      <p:pic>
        <p:nvPicPr>
          <p:cNvPr id="7" name="图片 6">
            <a:extLst>
              <a:ext uri="{FF2B5EF4-FFF2-40B4-BE49-F238E27FC236}">
                <a16:creationId xmlns:a16="http://schemas.microsoft.com/office/drawing/2014/main" id="{1F8A6090-EDEE-46EC-95A9-519164DDB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88" y="1500327"/>
            <a:ext cx="2052360" cy="4908670"/>
          </a:xfrm>
          <a:prstGeom prst="rect">
            <a:avLst/>
          </a:prstGeom>
        </p:spPr>
      </p:pic>
      <p:pic>
        <p:nvPicPr>
          <p:cNvPr id="8" name="图片 7">
            <a:extLst>
              <a:ext uri="{FF2B5EF4-FFF2-40B4-BE49-F238E27FC236}">
                <a16:creationId xmlns:a16="http://schemas.microsoft.com/office/drawing/2014/main" id="{63BEF969-0044-4674-A849-C7700266A02D}"/>
              </a:ext>
            </a:extLst>
          </p:cNvPr>
          <p:cNvPicPr>
            <a:picLocks noChangeAspect="1"/>
          </p:cNvPicPr>
          <p:nvPr/>
        </p:nvPicPr>
        <p:blipFill>
          <a:blip r:embed="rId4"/>
          <a:stretch>
            <a:fillRect/>
          </a:stretch>
        </p:blipFill>
        <p:spPr>
          <a:xfrm>
            <a:off x="7877547" y="573977"/>
            <a:ext cx="4108739" cy="3311743"/>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980D2C13-3609-4766-A490-305B4B6243AA}"/>
              </a:ext>
            </a:extLst>
          </p:cNvPr>
          <p:cNvPicPr>
            <a:picLocks noChangeAspect="1"/>
          </p:cNvPicPr>
          <p:nvPr/>
        </p:nvPicPr>
        <p:blipFill>
          <a:blip r:embed="rId5"/>
          <a:stretch>
            <a:fillRect/>
          </a:stretch>
        </p:blipFill>
        <p:spPr>
          <a:xfrm>
            <a:off x="8004162" y="4148021"/>
            <a:ext cx="3855508" cy="2598385"/>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id="{5B61951D-7BA7-4773-823C-5947BC218148}"/>
              </a:ext>
            </a:extLst>
          </p:cNvPr>
          <p:cNvSpPr/>
          <p:nvPr/>
        </p:nvSpPr>
        <p:spPr>
          <a:xfrm>
            <a:off x="3309220" y="4824581"/>
            <a:ext cx="4284955" cy="923330"/>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Every employee must confirm the risk report once a week. </a:t>
            </a:r>
          </a:p>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two simulation reports are as follows.</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43AD6EF-94E4-4F65-848F-3459B566922B}"/>
              </a:ext>
            </a:extLst>
          </p:cNvPr>
          <p:cNvSpPr/>
          <p:nvPr/>
        </p:nvSpPr>
        <p:spPr>
          <a:xfrm>
            <a:off x="3309220" y="2365021"/>
            <a:ext cx="3855508" cy="646331"/>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left figure illustrates the project control cycle model</a:t>
            </a:r>
          </a:p>
        </p:txBody>
      </p:sp>
      <p:sp>
        <p:nvSpPr>
          <p:cNvPr id="10" name="KSO_Shape">
            <a:extLst>
              <a:ext uri="{FF2B5EF4-FFF2-40B4-BE49-F238E27FC236}">
                <a16:creationId xmlns:a16="http://schemas.microsoft.com/office/drawing/2014/main" id="{1989AE98-2444-492A-BFC6-D89C81B71452}"/>
              </a:ext>
            </a:extLst>
          </p:cNvPr>
          <p:cNvSpPr/>
          <p:nvPr/>
        </p:nvSpPr>
        <p:spPr bwMode="auto">
          <a:xfrm rot="16200000">
            <a:off x="3418786" y="3080783"/>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KSO_Shape">
            <a:extLst>
              <a:ext uri="{FF2B5EF4-FFF2-40B4-BE49-F238E27FC236}">
                <a16:creationId xmlns:a16="http://schemas.microsoft.com/office/drawing/2014/main" id="{8E5FF1EF-7DE8-4954-91CA-5BB792B07F35}"/>
              </a:ext>
            </a:extLst>
          </p:cNvPr>
          <p:cNvSpPr/>
          <p:nvPr/>
        </p:nvSpPr>
        <p:spPr bwMode="auto">
          <a:xfrm rot="5400000">
            <a:off x="6996453" y="5766228"/>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20947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877B89-11BD-4FD8-B6D7-D20763CE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526" y="3926545"/>
            <a:ext cx="5955983" cy="2680811"/>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D5E4336F-4CE4-4D0A-8A0A-6BA6833B0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526" y="864739"/>
            <a:ext cx="5955983" cy="2680811"/>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BB2D4A0B-C6B4-4128-A446-FE878067E9CA}"/>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7" name="直接连接符 6">
            <a:extLst>
              <a:ext uri="{FF2B5EF4-FFF2-40B4-BE49-F238E27FC236}">
                <a16:creationId xmlns:a16="http://schemas.microsoft.com/office/drawing/2014/main" id="{D2DB3057-5B1C-49FD-9E64-43618627C09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id="{B6575F37-11A3-40D8-B896-3C741D634B3A}"/>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Progress Visualization</a:t>
            </a:r>
            <a:endParaRPr lang="zh-CN" altLang="en-US" sz="2800" dirty="0"/>
          </a:p>
        </p:txBody>
      </p:sp>
      <p:sp>
        <p:nvSpPr>
          <p:cNvPr id="2" name="矩形 1">
            <a:extLst>
              <a:ext uri="{FF2B5EF4-FFF2-40B4-BE49-F238E27FC236}">
                <a16:creationId xmlns:a16="http://schemas.microsoft.com/office/drawing/2014/main" id="{33E91D83-636F-4391-8222-B74A2F0D1308}"/>
              </a:ext>
            </a:extLst>
          </p:cNvPr>
          <p:cNvSpPr/>
          <p:nvPr/>
        </p:nvSpPr>
        <p:spPr>
          <a:xfrm>
            <a:off x="2746005" y="2205144"/>
            <a:ext cx="1941557" cy="369332"/>
          </a:xfrm>
          <a:prstGeom prst="rect">
            <a:avLst/>
          </a:prstGeom>
        </p:spPr>
        <p:txBody>
          <a:bodyPr wrap="none">
            <a:spAutoFit/>
          </a:bodyPr>
          <a:lstStyle/>
          <a:p>
            <a:r>
              <a:rPr lang="zh-CN" altLang="en-US" dirty="0"/>
              <a:t>The Gantt chart</a:t>
            </a:r>
          </a:p>
        </p:txBody>
      </p:sp>
      <p:sp>
        <p:nvSpPr>
          <p:cNvPr id="4" name="矩形 3">
            <a:extLst>
              <a:ext uri="{FF2B5EF4-FFF2-40B4-BE49-F238E27FC236}">
                <a16:creationId xmlns:a16="http://schemas.microsoft.com/office/drawing/2014/main" id="{A4031E99-7381-4EE4-8956-7F6F2217233A}"/>
              </a:ext>
            </a:extLst>
          </p:cNvPr>
          <p:cNvSpPr/>
          <p:nvPr/>
        </p:nvSpPr>
        <p:spPr>
          <a:xfrm>
            <a:off x="2904701" y="5082284"/>
            <a:ext cx="1624163" cy="369332"/>
          </a:xfrm>
          <a:prstGeom prst="rect">
            <a:avLst/>
          </a:prstGeom>
        </p:spPr>
        <p:txBody>
          <a:bodyPr wrap="none">
            <a:spAutoFit/>
          </a:bodyPr>
          <a:lstStyle/>
          <a:p>
            <a:r>
              <a:rPr lang="zh-CN" altLang="en-US" dirty="0"/>
              <a:t>The slip chart</a:t>
            </a:r>
          </a:p>
        </p:txBody>
      </p:sp>
      <p:sp>
        <p:nvSpPr>
          <p:cNvPr id="9" name="KSO_Shape">
            <a:extLst>
              <a:ext uri="{FF2B5EF4-FFF2-40B4-BE49-F238E27FC236}">
                <a16:creationId xmlns:a16="http://schemas.microsoft.com/office/drawing/2014/main" id="{E9ACD643-125C-47C6-9F71-D54949A4D3BA}"/>
              </a:ext>
            </a:extLst>
          </p:cNvPr>
          <p:cNvSpPr/>
          <p:nvPr/>
        </p:nvSpPr>
        <p:spPr bwMode="auto">
          <a:xfrm rot="5400000">
            <a:off x="4852163" y="511534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0" name="KSO_Shape">
            <a:extLst>
              <a:ext uri="{FF2B5EF4-FFF2-40B4-BE49-F238E27FC236}">
                <a16:creationId xmlns:a16="http://schemas.microsoft.com/office/drawing/2014/main" id="{0953FD5E-A953-4F93-ACA4-3793B2434808}"/>
              </a:ext>
            </a:extLst>
          </p:cNvPr>
          <p:cNvSpPr/>
          <p:nvPr/>
        </p:nvSpPr>
        <p:spPr bwMode="auto">
          <a:xfrm rot="5400000">
            <a:off x="4852163" y="223820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36265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CDA27F-48A4-4901-96C6-1F5DD09BD30B}"/>
              </a:ext>
            </a:extLst>
          </p:cNvPr>
          <p:cNvPicPr>
            <a:picLocks noChangeAspect="1"/>
          </p:cNvPicPr>
          <p:nvPr/>
        </p:nvPicPr>
        <p:blipFill>
          <a:blip r:embed="rId2"/>
          <a:stretch>
            <a:fillRect/>
          </a:stretch>
        </p:blipFill>
        <p:spPr>
          <a:xfrm>
            <a:off x="1106937" y="3620145"/>
            <a:ext cx="4989063" cy="2989678"/>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id="{D495BDE7-406E-4849-AE24-B7DCBBFD605A}"/>
              </a:ext>
            </a:extLst>
          </p:cNvPr>
          <p:cNvPicPr>
            <a:picLocks noChangeAspect="1"/>
          </p:cNvPicPr>
          <p:nvPr/>
        </p:nvPicPr>
        <p:blipFill>
          <a:blip r:embed="rId3"/>
          <a:stretch>
            <a:fillRect/>
          </a:stretch>
        </p:blipFill>
        <p:spPr>
          <a:xfrm>
            <a:off x="7243966" y="650944"/>
            <a:ext cx="4309343" cy="2582358"/>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2056A72F-FE0E-4424-B96B-595E616C10CC}"/>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5" name="直接连接符 4">
            <a:extLst>
              <a:ext uri="{FF2B5EF4-FFF2-40B4-BE49-F238E27FC236}">
                <a16:creationId xmlns:a16="http://schemas.microsoft.com/office/drawing/2014/main" id="{9BCCFD81-EAAD-4DE5-A31D-B15059B70C0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24E2A2E1-8736-4139-83F1-3F058CDD836F}"/>
              </a:ext>
            </a:extLst>
          </p:cNvPr>
          <p:cNvSpPr txBox="1"/>
          <p:nvPr/>
        </p:nvSpPr>
        <p:spPr>
          <a:xfrm>
            <a:off x="1530221" y="386060"/>
            <a:ext cx="6130212" cy="523220"/>
          </a:xfrm>
          <a:prstGeom prst="rect">
            <a:avLst/>
          </a:prstGeom>
          <a:noFill/>
        </p:spPr>
        <p:txBody>
          <a:bodyPr wrap="square" rtlCol="0">
            <a:spAutoFit/>
          </a:bodyPr>
          <a:lstStyle/>
          <a:p>
            <a:r>
              <a:rPr lang="en-US" altLang="zh-CN" sz="2800" dirty="0"/>
              <a:t>Earned Value Analysis</a:t>
            </a:r>
            <a:endParaRPr lang="zh-CN" altLang="en-US" sz="2800" dirty="0"/>
          </a:p>
        </p:txBody>
      </p:sp>
      <p:sp>
        <p:nvSpPr>
          <p:cNvPr id="7" name="矩形 6">
            <a:extLst>
              <a:ext uri="{FF2B5EF4-FFF2-40B4-BE49-F238E27FC236}">
                <a16:creationId xmlns:a16="http://schemas.microsoft.com/office/drawing/2014/main" id="{6B6233EC-922F-4A75-A558-7C84876C84EA}"/>
              </a:ext>
            </a:extLst>
          </p:cNvPr>
          <p:cNvSpPr/>
          <p:nvPr/>
        </p:nvSpPr>
        <p:spPr>
          <a:xfrm>
            <a:off x="1106937" y="1149761"/>
            <a:ext cx="6096000" cy="2585323"/>
          </a:xfrm>
          <a:prstGeom prst="rect">
            <a:avLst/>
          </a:prstGeom>
        </p:spPr>
        <p:txBody>
          <a:bodyPr>
            <a:spAutoFit/>
          </a:bodyPr>
          <a:lstStyle/>
          <a:p>
            <a:r>
              <a:rPr lang="zh-CN" altLang="en-US" dirty="0"/>
              <a:t>We combine the Baseline Budget and 0/100 technology, assign 0 to unfinished tasks, and 100% to tasks that have completed the budget.</a:t>
            </a:r>
            <a:endParaRPr lang="en-US" altLang="zh-CN" dirty="0"/>
          </a:p>
          <a:p>
            <a:endParaRPr lang="en-US" altLang="zh-CN" dirty="0"/>
          </a:p>
          <a:p>
            <a:r>
              <a:rPr lang="en-US" altLang="zh-CN" dirty="0">
                <a:solidFill>
                  <a:srgbClr val="FF0000"/>
                </a:solidFill>
              </a:rPr>
              <a:t>CV</a:t>
            </a:r>
            <a:r>
              <a:rPr lang="en-US" altLang="zh-CN" dirty="0"/>
              <a:t>(Cost variance) = EV – AC</a:t>
            </a:r>
            <a:endParaRPr lang="zh-CN" altLang="zh-CN" dirty="0"/>
          </a:p>
          <a:p>
            <a:r>
              <a:rPr lang="en-US" altLang="zh-CN" dirty="0">
                <a:solidFill>
                  <a:srgbClr val="FF0000"/>
                </a:solidFill>
              </a:rPr>
              <a:t>SV</a:t>
            </a:r>
            <a:r>
              <a:rPr lang="en-US" altLang="zh-CN" dirty="0"/>
              <a:t>(Schedule variance)  = EV – PV</a:t>
            </a:r>
            <a:endParaRPr lang="zh-CN" altLang="zh-CN" dirty="0"/>
          </a:p>
          <a:p>
            <a:r>
              <a:rPr lang="en-US" altLang="zh-CN" dirty="0">
                <a:solidFill>
                  <a:srgbClr val="FF0000"/>
                </a:solidFill>
              </a:rPr>
              <a:t>CPI</a:t>
            </a:r>
            <a:r>
              <a:rPr lang="en-US" altLang="zh-CN" dirty="0"/>
              <a:t>(Cost Performance Index) = EV / AC </a:t>
            </a:r>
            <a:endParaRPr lang="zh-CN" altLang="zh-CN" dirty="0"/>
          </a:p>
          <a:p>
            <a:r>
              <a:rPr lang="en-US" altLang="zh-CN" dirty="0">
                <a:solidFill>
                  <a:srgbClr val="FF0000"/>
                </a:solidFill>
              </a:rPr>
              <a:t>SPI</a:t>
            </a:r>
            <a:r>
              <a:rPr lang="en-US" altLang="zh-CN" dirty="0"/>
              <a:t>(Schedule Performance Index) = EV / PV</a:t>
            </a:r>
            <a:endParaRPr lang="zh-CN" altLang="zh-CN" dirty="0"/>
          </a:p>
          <a:p>
            <a:endParaRPr lang="zh-CN" altLang="en-US" dirty="0"/>
          </a:p>
        </p:txBody>
      </p:sp>
      <p:pic>
        <p:nvPicPr>
          <p:cNvPr id="8" name="图片 7">
            <a:extLst>
              <a:ext uri="{FF2B5EF4-FFF2-40B4-BE49-F238E27FC236}">
                <a16:creationId xmlns:a16="http://schemas.microsoft.com/office/drawing/2014/main" id="{A347E873-5629-416C-AC03-6249CF9D854F}"/>
              </a:ext>
            </a:extLst>
          </p:cNvPr>
          <p:cNvPicPr>
            <a:picLocks noChangeAspect="1"/>
          </p:cNvPicPr>
          <p:nvPr/>
        </p:nvPicPr>
        <p:blipFill>
          <a:blip r:embed="rId4"/>
          <a:stretch>
            <a:fillRect/>
          </a:stretch>
        </p:blipFill>
        <p:spPr>
          <a:xfrm>
            <a:off x="6598444" y="3701666"/>
            <a:ext cx="5297633" cy="2826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703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6</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51836"/>
          </a:xfrm>
          <a:prstGeom prst="rect">
            <a:avLst/>
          </a:prstGeom>
          <a:noFill/>
        </p:spPr>
        <p:txBody>
          <a:bodyPr wrap="square" rtlCol="0">
            <a:spAutoFit/>
          </a:bodyPr>
          <a:lstStyle/>
          <a:p>
            <a:pPr>
              <a:lnSpc>
                <a:spcPct val="130000"/>
              </a:lnSpc>
            </a:pPr>
            <a:r>
              <a:rPr lang="en-US" altLang="zh-CN" sz="2000" dirty="0"/>
              <a:t>Project Implementation and Prototype</a:t>
            </a:r>
          </a:p>
          <a:p>
            <a:pPr>
              <a:lnSpc>
                <a:spcPct val="130000"/>
              </a:lnSpc>
            </a:pP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06</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8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7F33E4-8995-439C-9E0F-C6E51D08FF5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E3B7FA38-29E8-4C1B-BF90-F033E74F0FC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69C91C11-2078-4C35-86FC-9DF7D2FC51CC}"/>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Process Model</a:t>
            </a:r>
            <a:endParaRPr lang="zh-CN" altLang="zh-CN" sz="2800" dirty="0"/>
          </a:p>
        </p:txBody>
      </p:sp>
      <p:graphicFrame>
        <p:nvGraphicFramePr>
          <p:cNvPr id="6" name="表格 5">
            <a:extLst>
              <a:ext uri="{FF2B5EF4-FFF2-40B4-BE49-F238E27FC236}">
                <a16:creationId xmlns:a16="http://schemas.microsoft.com/office/drawing/2014/main" id="{FC80DBC2-B08E-49F3-9AD0-74894F14EE34}"/>
              </a:ext>
            </a:extLst>
          </p:cNvPr>
          <p:cNvGraphicFramePr>
            <a:graphicFrameLocks noGrp="1"/>
          </p:cNvGraphicFramePr>
          <p:nvPr>
            <p:extLst>
              <p:ext uri="{D42A27DB-BD31-4B8C-83A1-F6EECF244321}">
                <p14:modId xmlns:p14="http://schemas.microsoft.com/office/powerpoint/2010/main" val="1182353723"/>
              </p:ext>
            </p:extLst>
          </p:nvPr>
        </p:nvGraphicFramePr>
        <p:xfrm>
          <a:off x="532661" y="3902994"/>
          <a:ext cx="5462997" cy="2340991"/>
        </p:xfrm>
        <a:graphic>
          <a:graphicData uri="http://schemas.openxmlformats.org/drawingml/2006/table">
            <a:tbl>
              <a:tblPr firstRow="1" firstCol="1" bandRow="1">
                <a:tableStyleId>{C083E6E3-FA7D-4D7B-A595-EF9225AFEA82}</a:tableStyleId>
              </a:tblPr>
              <a:tblGrid>
                <a:gridCol w="1091953">
                  <a:extLst>
                    <a:ext uri="{9D8B030D-6E8A-4147-A177-3AD203B41FA5}">
                      <a16:colId xmlns:a16="http://schemas.microsoft.com/office/drawing/2014/main" val="2693445403"/>
                    </a:ext>
                  </a:extLst>
                </a:gridCol>
                <a:gridCol w="1238513">
                  <a:extLst>
                    <a:ext uri="{9D8B030D-6E8A-4147-A177-3AD203B41FA5}">
                      <a16:colId xmlns:a16="http://schemas.microsoft.com/office/drawing/2014/main" val="3426283341"/>
                    </a:ext>
                  </a:extLst>
                </a:gridCol>
                <a:gridCol w="3132531">
                  <a:extLst>
                    <a:ext uri="{9D8B030D-6E8A-4147-A177-3AD203B41FA5}">
                      <a16:colId xmlns:a16="http://schemas.microsoft.com/office/drawing/2014/main" val="1513861379"/>
                    </a:ext>
                  </a:extLst>
                </a:gridCol>
              </a:tblGrid>
              <a:tr h="0">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Tool</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Illustration</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Offical Web</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558602"/>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Microsoft Visual Studio 2019 </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https://www.microsoftstore.com.cn/software/visual-studio</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117685311"/>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Visual Studio Code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https://code.visualstudio.com/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54151316"/>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 Workbench 8.0.23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Database design tool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https://dev.mysql.com/downloads/workbench/</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66862560"/>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AliYun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Deployment platform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https://cn.aliyun.com/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854176199"/>
                  </a:ext>
                </a:extLst>
              </a:tr>
            </a:tbl>
          </a:graphicData>
        </a:graphic>
      </p:graphicFrame>
      <p:graphicFrame>
        <p:nvGraphicFramePr>
          <p:cNvPr id="7" name="表格 6">
            <a:extLst>
              <a:ext uri="{FF2B5EF4-FFF2-40B4-BE49-F238E27FC236}">
                <a16:creationId xmlns:a16="http://schemas.microsoft.com/office/drawing/2014/main" id="{FB3C8787-133E-48BF-81A1-7F9538348DB8}"/>
              </a:ext>
            </a:extLst>
          </p:cNvPr>
          <p:cNvGraphicFramePr>
            <a:graphicFrameLocks noGrp="1"/>
          </p:cNvGraphicFramePr>
          <p:nvPr>
            <p:extLst>
              <p:ext uri="{D42A27DB-BD31-4B8C-83A1-F6EECF244321}">
                <p14:modId xmlns:p14="http://schemas.microsoft.com/office/powerpoint/2010/main" val="598499150"/>
              </p:ext>
            </p:extLst>
          </p:nvPr>
        </p:nvGraphicFramePr>
        <p:xfrm>
          <a:off x="6497911" y="2656476"/>
          <a:ext cx="4634687" cy="1492377"/>
        </p:xfrm>
        <a:graphic>
          <a:graphicData uri="http://schemas.openxmlformats.org/drawingml/2006/table">
            <a:tbl>
              <a:tblPr firstRow="1" firstCol="1" bandRow="1">
                <a:tableStyleId>{C083E6E3-FA7D-4D7B-A595-EF9225AFEA82}</a:tableStyleId>
              </a:tblPr>
              <a:tblGrid>
                <a:gridCol w="1617345">
                  <a:extLst>
                    <a:ext uri="{9D8B030D-6E8A-4147-A177-3AD203B41FA5}">
                      <a16:colId xmlns:a16="http://schemas.microsoft.com/office/drawing/2014/main" val="1227314848"/>
                    </a:ext>
                  </a:extLst>
                </a:gridCol>
                <a:gridCol w="3017342">
                  <a:extLst>
                    <a:ext uri="{9D8B030D-6E8A-4147-A177-3AD203B41FA5}">
                      <a16:colId xmlns:a16="http://schemas.microsoft.com/office/drawing/2014/main" val="1629170554"/>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Time and Task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50335905"/>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Planning Meeting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Arrange next week's task Daily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096962204"/>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Retrospective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review last week's accomplishments before the planning meeting and dynamically adjust the tasks for the next week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135884828"/>
                  </a:ext>
                </a:extLst>
              </a:tr>
            </a:tbl>
          </a:graphicData>
        </a:graphic>
      </p:graphicFrame>
      <p:graphicFrame>
        <p:nvGraphicFramePr>
          <p:cNvPr id="8" name="表格 7">
            <a:extLst>
              <a:ext uri="{FF2B5EF4-FFF2-40B4-BE49-F238E27FC236}">
                <a16:creationId xmlns:a16="http://schemas.microsoft.com/office/drawing/2014/main" id="{60DC1F03-D9E3-4051-A5DF-24255999994B}"/>
              </a:ext>
            </a:extLst>
          </p:cNvPr>
          <p:cNvGraphicFramePr>
            <a:graphicFrameLocks noGrp="1"/>
          </p:cNvGraphicFramePr>
          <p:nvPr>
            <p:extLst>
              <p:ext uri="{D42A27DB-BD31-4B8C-83A1-F6EECF244321}">
                <p14:modId xmlns:p14="http://schemas.microsoft.com/office/powerpoint/2010/main" val="73591061"/>
              </p:ext>
            </p:extLst>
          </p:nvPr>
        </p:nvGraphicFramePr>
        <p:xfrm>
          <a:off x="6497911" y="5190520"/>
          <a:ext cx="5267960" cy="1053465"/>
        </p:xfrm>
        <a:graphic>
          <a:graphicData uri="http://schemas.openxmlformats.org/drawingml/2006/table">
            <a:tbl>
              <a:tblPr firstRow="1" firstCol="1" bandRow="1">
                <a:tableStyleId>{C083E6E3-FA7D-4D7B-A595-EF9225AFEA82}</a:tableStyleId>
              </a:tblPr>
              <a:tblGrid>
                <a:gridCol w="959059">
                  <a:extLst>
                    <a:ext uri="{9D8B030D-6E8A-4147-A177-3AD203B41FA5}">
                      <a16:colId xmlns:a16="http://schemas.microsoft.com/office/drawing/2014/main" val="2242566152"/>
                    </a:ext>
                  </a:extLst>
                </a:gridCol>
                <a:gridCol w="914826">
                  <a:extLst>
                    <a:ext uri="{9D8B030D-6E8A-4147-A177-3AD203B41FA5}">
                      <a16:colId xmlns:a16="http://schemas.microsoft.com/office/drawing/2014/main" val="4178392327"/>
                    </a:ext>
                  </a:extLst>
                </a:gridCol>
                <a:gridCol w="3394075">
                  <a:extLst>
                    <a:ext uri="{9D8B030D-6E8A-4147-A177-3AD203B41FA5}">
                      <a16:colId xmlns:a16="http://schemas.microsoft.com/office/drawing/2014/main" val="743057592"/>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Environment</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Version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Download Url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43934517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Asp.net MVC</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https://www.microsoft.com/zh-cn/download/details.aspx?id=4211</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8642759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5.7.30-winx64</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https://downloads.mysql.com/archives/community/</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43597563"/>
                  </a:ext>
                </a:extLst>
              </a:tr>
            </a:tbl>
          </a:graphicData>
        </a:graphic>
      </p:graphicFrame>
      <p:pic>
        <p:nvPicPr>
          <p:cNvPr id="1026" name="Picture 2" descr="https://wiki.mbalib.com/w/images/d/d0/%E5%A2%9E%E9%87%8F%E6%A8%A1%E5%9E%8B%E7%9A%84%E8%BD%AF%E4%BB%B6%E8%BF%87%E7%A8%8B.jpg">
            <a:extLst>
              <a:ext uri="{FF2B5EF4-FFF2-40B4-BE49-F238E27FC236}">
                <a16:creationId xmlns:a16="http://schemas.microsoft.com/office/drawing/2014/main" id="{5E14715D-6531-47BE-83DA-056CF970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224" y="1422422"/>
            <a:ext cx="3448050" cy="1666875"/>
          </a:xfrm>
          <a:prstGeom prst="rect">
            <a:avLst/>
          </a:prstGeom>
          <a:noFill/>
          <a:extLst>
            <a:ext uri="{909E8E84-426E-40DD-AFC4-6F175D3DCCD1}">
              <a14:hiddenFill xmlns:a14="http://schemas.microsoft.com/office/drawing/2010/main">
                <a:solidFill>
                  <a:srgbClr val="FFFFFF"/>
                </a:solidFill>
              </a14:hiddenFill>
            </a:ext>
          </a:extLst>
        </p:spPr>
      </p:pic>
      <p:sp>
        <p:nvSpPr>
          <p:cNvPr id="10" name="KSO_Shape">
            <a:extLst>
              <a:ext uri="{FF2B5EF4-FFF2-40B4-BE49-F238E27FC236}">
                <a16:creationId xmlns:a16="http://schemas.microsoft.com/office/drawing/2014/main" id="{6389FE6E-D7A4-4C98-BF85-A8F817C648FC}"/>
              </a:ext>
            </a:extLst>
          </p:cNvPr>
          <p:cNvSpPr/>
          <p:nvPr/>
        </p:nvSpPr>
        <p:spPr bwMode="auto">
          <a:xfrm rot="5400000">
            <a:off x="1513552" y="171278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矩形 10">
            <a:extLst>
              <a:ext uri="{FF2B5EF4-FFF2-40B4-BE49-F238E27FC236}">
                <a16:creationId xmlns:a16="http://schemas.microsoft.com/office/drawing/2014/main" id="{CD5B3C84-6FE3-4107-BEB1-3F40DE753EFE}"/>
              </a:ext>
            </a:extLst>
          </p:cNvPr>
          <p:cNvSpPr/>
          <p:nvPr/>
        </p:nvSpPr>
        <p:spPr>
          <a:xfrm>
            <a:off x="6497911" y="4660284"/>
            <a:ext cx="3038011"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Environment</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3" name="矩形 12">
            <a:extLst>
              <a:ext uri="{FF2B5EF4-FFF2-40B4-BE49-F238E27FC236}">
                <a16:creationId xmlns:a16="http://schemas.microsoft.com/office/drawing/2014/main" id="{F4B14351-8E23-4A70-9B3C-D652DECB84D2}"/>
              </a:ext>
            </a:extLst>
          </p:cNvPr>
          <p:cNvSpPr/>
          <p:nvPr/>
        </p:nvSpPr>
        <p:spPr>
          <a:xfrm>
            <a:off x="511994" y="3459508"/>
            <a:ext cx="2338076"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Tools</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4" name="矩形 13">
            <a:extLst>
              <a:ext uri="{FF2B5EF4-FFF2-40B4-BE49-F238E27FC236}">
                <a16:creationId xmlns:a16="http://schemas.microsoft.com/office/drawing/2014/main" id="{E9AAC705-5B2D-47BB-B7E2-9AD886AF4A48}"/>
              </a:ext>
            </a:extLst>
          </p:cNvPr>
          <p:cNvSpPr/>
          <p:nvPr/>
        </p:nvSpPr>
        <p:spPr>
          <a:xfrm>
            <a:off x="6497911" y="2143137"/>
            <a:ext cx="1332416" cy="369332"/>
          </a:xfrm>
          <a:prstGeom prst="rect">
            <a:avLst/>
          </a:prstGeom>
        </p:spPr>
        <p:txBody>
          <a:bodyPr wrap="none">
            <a:spAutoFit/>
          </a:bodyPr>
          <a:lstStyle/>
          <a:p>
            <a:pPr marL="285750" indent="-285750">
              <a:buFont typeface="Wingdings" panose="05000000000000000000" pitchFamily="2" charset="2"/>
              <a:buChar char="Ø"/>
            </a:pPr>
            <a:r>
              <a:rPr lang="en-US" altLang="zh-CN" kern="100" dirty="0">
                <a:solidFill>
                  <a:srgbClr val="000000"/>
                </a:solidFill>
                <a:latin typeface="Times New Roman" panose="02020603050405020304" pitchFamily="18" charset="0"/>
                <a:ea typeface="Times New Roman" panose="02020603050405020304" pitchFamily="18" charset="0"/>
              </a:rPr>
              <a:t>Meetings</a:t>
            </a:r>
            <a:endParaRPr lang="zh-CN" altLang="en-US" dirty="0"/>
          </a:p>
        </p:txBody>
      </p:sp>
    </p:spTree>
    <p:extLst>
      <p:ext uri="{BB962C8B-B14F-4D97-AF65-F5344CB8AC3E}">
        <p14:creationId xmlns:p14="http://schemas.microsoft.com/office/powerpoint/2010/main" val="18689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0FD1C4-3B71-453A-82C3-C8D0ED0909B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87FDB1B9-8916-4297-BC7F-63A2C6F881F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F838D467-5B6D-4207-8417-A8E9D6E3B389}"/>
              </a:ext>
            </a:extLst>
          </p:cNvPr>
          <p:cNvSpPr txBox="1"/>
          <p:nvPr/>
        </p:nvSpPr>
        <p:spPr>
          <a:xfrm>
            <a:off x="1530221" y="386060"/>
            <a:ext cx="6130212" cy="523220"/>
          </a:xfrm>
          <a:prstGeom prst="rect">
            <a:avLst/>
          </a:prstGeom>
          <a:noFill/>
        </p:spPr>
        <p:txBody>
          <a:bodyPr wrap="square" rtlCol="0">
            <a:spAutoFit/>
          </a:bodyPr>
          <a:lstStyle/>
          <a:p>
            <a:pPr lvl="0"/>
            <a:r>
              <a:rPr lang="en-US" altLang="zh-CN" sz="2800" dirty="0"/>
              <a:t>Design Elements</a:t>
            </a:r>
            <a:endParaRPr lang="zh-CN" altLang="zh-CN" sz="2800" dirty="0"/>
          </a:p>
        </p:txBody>
      </p:sp>
      <p:pic>
        <p:nvPicPr>
          <p:cNvPr id="5" name="图片 4">
            <a:extLst>
              <a:ext uri="{FF2B5EF4-FFF2-40B4-BE49-F238E27FC236}">
                <a16:creationId xmlns:a16="http://schemas.microsoft.com/office/drawing/2014/main" id="{C912A20D-9A7B-4388-B477-9546CC58CA61}"/>
              </a:ext>
            </a:extLst>
          </p:cNvPr>
          <p:cNvPicPr/>
          <p:nvPr/>
        </p:nvPicPr>
        <p:blipFill>
          <a:blip r:embed="rId2"/>
          <a:stretch>
            <a:fillRect/>
          </a:stretch>
        </p:blipFill>
        <p:spPr>
          <a:xfrm>
            <a:off x="330027" y="1344168"/>
            <a:ext cx="4049728" cy="309764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D5A7959C-F5AA-4141-B10B-10B215447535}"/>
              </a:ext>
            </a:extLst>
          </p:cNvPr>
          <p:cNvPicPr/>
          <p:nvPr/>
        </p:nvPicPr>
        <p:blipFill>
          <a:blip r:embed="rId3"/>
          <a:stretch>
            <a:fillRect/>
          </a:stretch>
        </p:blipFill>
        <p:spPr>
          <a:xfrm>
            <a:off x="6686600" y="1344168"/>
            <a:ext cx="2157208" cy="309764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0E51232B-23B7-447F-AA0F-9B92BB1E98D0}"/>
              </a:ext>
            </a:extLst>
          </p:cNvPr>
          <p:cNvPicPr/>
          <p:nvPr/>
        </p:nvPicPr>
        <p:blipFill>
          <a:blip r:embed="rId4"/>
          <a:stretch>
            <a:fillRect/>
          </a:stretch>
        </p:blipFill>
        <p:spPr>
          <a:xfrm>
            <a:off x="9225452" y="1344168"/>
            <a:ext cx="2636521" cy="252291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D5891137-219B-4989-B37D-8C144550DE99}"/>
              </a:ext>
            </a:extLst>
          </p:cNvPr>
          <p:cNvPicPr/>
          <p:nvPr/>
        </p:nvPicPr>
        <p:blipFill>
          <a:blip r:embed="rId5"/>
          <a:stretch>
            <a:fillRect/>
          </a:stretch>
        </p:blipFill>
        <p:spPr>
          <a:xfrm>
            <a:off x="9225453" y="4232940"/>
            <a:ext cx="2636520" cy="252291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26DF8067-F434-4618-A520-43F8895D33A5}"/>
              </a:ext>
            </a:extLst>
          </p:cNvPr>
          <p:cNvPicPr/>
          <p:nvPr/>
        </p:nvPicPr>
        <p:blipFill>
          <a:blip r:embed="rId6"/>
          <a:stretch>
            <a:fillRect/>
          </a:stretch>
        </p:blipFill>
        <p:spPr>
          <a:xfrm>
            <a:off x="4559754" y="1344168"/>
            <a:ext cx="1745202" cy="3097646"/>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76E5F208-4C73-4F6E-876C-02FED8C8CDB3}"/>
              </a:ext>
            </a:extLst>
          </p:cNvPr>
          <p:cNvPicPr/>
          <p:nvPr/>
        </p:nvPicPr>
        <p:blipFill>
          <a:blip r:embed="rId7"/>
          <a:stretch>
            <a:fillRect/>
          </a:stretch>
        </p:blipFill>
        <p:spPr>
          <a:xfrm>
            <a:off x="5432355" y="4616768"/>
            <a:ext cx="2157208" cy="2117358"/>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87A2BB89-0D7C-402A-8B7C-3E43882EC3FF}"/>
              </a:ext>
            </a:extLst>
          </p:cNvPr>
          <p:cNvPicPr/>
          <p:nvPr/>
        </p:nvPicPr>
        <p:blipFill>
          <a:blip r:embed="rId8"/>
          <a:stretch>
            <a:fillRect/>
          </a:stretch>
        </p:blipFill>
        <p:spPr>
          <a:xfrm>
            <a:off x="657851" y="4764761"/>
            <a:ext cx="3394079" cy="1864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0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E084EF-C930-4E8E-98F6-AE707F45FD6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4C5A2EF3-039F-45EB-8FA5-680E68A53414}"/>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D2DF4534-567C-4552-B471-C6BEEE21D29E}"/>
              </a:ext>
            </a:extLst>
          </p:cNvPr>
          <p:cNvSpPr txBox="1"/>
          <p:nvPr/>
        </p:nvSpPr>
        <p:spPr>
          <a:xfrm>
            <a:off x="1530221" y="386060"/>
            <a:ext cx="6130212" cy="523220"/>
          </a:xfrm>
          <a:prstGeom prst="rect">
            <a:avLst/>
          </a:prstGeom>
          <a:noFill/>
        </p:spPr>
        <p:txBody>
          <a:bodyPr wrap="square" rtlCol="0">
            <a:spAutoFit/>
          </a:bodyPr>
          <a:lstStyle/>
          <a:p>
            <a:r>
              <a:rPr lang="en-US" altLang="zh-CN" sz="2800" dirty="0"/>
              <a:t>Partial Prototype Display</a:t>
            </a:r>
            <a:endParaRPr lang="zh-CN" altLang="en-US" sz="2800" dirty="0"/>
          </a:p>
        </p:txBody>
      </p:sp>
      <p:pic>
        <p:nvPicPr>
          <p:cNvPr id="10" name="图片 9">
            <a:extLst>
              <a:ext uri="{FF2B5EF4-FFF2-40B4-BE49-F238E27FC236}">
                <a16:creationId xmlns:a16="http://schemas.microsoft.com/office/drawing/2014/main" id="{2B936FDB-138E-4588-8BB6-25245D6C6553}"/>
              </a:ext>
            </a:extLst>
          </p:cNvPr>
          <p:cNvPicPr/>
          <p:nvPr/>
        </p:nvPicPr>
        <p:blipFill>
          <a:blip r:embed="rId2"/>
          <a:stretch>
            <a:fillRect/>
          </a:stretch>
        </p:blipFill>
        <p:spPr>
          <a:xfrm>
            <a:off x="476486" y="1419583"/>
            <a:ext cx="3340139" cy="1701165"/>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76E6ACB3-F766-40CF-BAA2-04A86A71868B}"/>
              </a:ext>
            </a:extLst>
          </p:cNvPr>
          <p:cNvPicPr/>
          <p:nvPr/>
        </p:nvPicPr>
        <p:blipFill>
          <a:blip r:embed="rId3"/>
          <a:stretch>
            <a:fillRect/>
          </a:stretch>
        </p:blipFill>
        <p:spPr>
          <a:xfrm>
            <a:off x="456205" y="3234868"/>
            <a:ext cx="3360420" cy="169735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8E253EFB-1CF6-4404-B9EA-8CFA1D47C048}"/>
              </a:ext>
            </a:extLst>
          </p:cNvPr>
          <p:cNvPicPr/>
          <p:nvPr/>
        </p:nvPicPr>
        <p:blipFill>
          <a:blip r:embed="rId4"/>
          <a:stretch>
            <a:fillRect/>
          </a:stretch>
        </p:blipFill>
        <p:spPr>
          <a:xfrm>
            <a:off x="459342" y="5046343"/>
            <a:ext cx="3357283" cy="169735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89864098-3354-4C05-AC6D-8ECE4DE841A7}"/>
              </a:ext>
            </a:extLst>
          </p:cNvPr>
          <p:cNvPicPr/>
          <p:nvPr/>
        </p:nvPicPr>
        <p:blipFill>
          <a:blip r:embed="rId5"/>
          <a:stretch>
            <a:fillRect/>
          </a:stretch>
        </p:blipFill>
        <p:spPr>
          <a:xfrm>
            <a:off x="4354830" y="1023331"/>
            <a:ext cx="3482340" cy="1682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A8E55BA6-882D-4D6E-8AE1-E26C84CE3DD3}"/>
              </a:ext>
            </a:extLst>
          </p:cNvPr>
          <p:cNvPicPr/>
          <p:nvPr/>
        </p:nvPicPr>
        <p:blipFill>
          <a:blip r:embed="rId6"/>
          <a:stretch>
            <a:fillRect/>
          </a:stretch>
        </p:blipFill>
        <p:spPr>
          <a:xfrm>
            <a:off x="4404118" y="2978701"/>
            <a:ext cx="3461385" cy="17415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3EEA522D-32E5-4357-B34D-C6D9E1205ABA}"/>
              </a:ext>
            </a:extLst>
          </p:cNvPr>
          <p:cNvPicPr/>
          <p:nvPr/>
        </p:nvPicPr>
        <p:blipFill>
          <a:blip r:embed="rId7"/>
          <a:stretch>
            <a:fillRect/>
          </a:stretch>
        </p:blipFill>
        <p:spPr>
          <a:xfrm>
            <a:off x="4426741" y="4993004"/>
            <a:ext cx="3469005" cy="17506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7D15472A-5704-4A30-B159-00C9BD12CF8A}"/>
              </a:ext>
            </a:extLst>
          </p:cNvPr>
          <p:cNvPicPr/>
          <p:nvPr/>
        </p:nvPicPr>
        <p:blipFill>
          <a:blip r:embed="rId8"/>
          <a:stretch>
            <a:fillRect/>
          </a:stretch>
        </p:blipFill>
        <p:spPr>
          <a:xfrm>
            <a:off x="8747589" y="909280"/>
            <a:ext cx="2960370" cy="2264518"/>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id="{D08A231B-EA26-4B89-ACF7-64D5B92DBDCD}"/>
              </a:ext>
            </a:extLst>
          </p:cNvPr>
          <p:cNvPicPr/>
          <p:nvPr/>
        </p:nvPicPr>
        <p:blipFill>
          <a:blip r:embed="rId9"/>
          <a:stretch>
            <a:fillRect/>
          </a:stretch>
        </p:blipFill>
        <p:spPr>
          <a:xfrm>
            <a:off x="8747589" y="3428999"/>
            <a:ext cx="2960370" cy="1564005"/>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id="{4FEF8D34-3F2D-4BF2-BF45-C4A53A172A3D}"/>
              </a:ext>
            </a:extLst>
          </p:cNvPr>
          <p:cNvPicPr/>
          <p:nvPr/>
        </p:nvPicPr>
        <p:blipFill>
          <a:blip r:embed="rId10"/>
          <a:stretch>
            <a:fillRect/>
          </a:stretch>
        </p:blipFill>
        <p:spPr>
          <a:xfrm>
            <a:off x="8747592" y="5248205"/>
            <a:ext cx="2960367" cy="1495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0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sp>
        <p:nvSpPr>
          <p:cNvPr id="2" name="矩形 1">
            <a:extLst>
              <a:ext uri="{FF2B5EF4-FFF2-40B4-BE49-F238E27FC236}">
                <a16:creationId xmlns:a16="http://schemas.microsoft.com/office/drawing/2014/main" id="{4DE1A2F7-C422-4614-BEE4-71ECCD784DCA}"/>
              </a:ext>
            </a:extLst>
          </p:cNvPr>
          <p:cNvSpPr/>
          <p:nvPr/>
        </p:nvSpPr>
        <p:spPr>
          <a:xfrm>
            <a:off x="5874917" y="5839007"/>
            <a:ext cx="6096000" cy="892552"/>
          </a:xfrm>
          <a:prstGeom prst="rect">
            <a:avLst/>
          </a:prstGeom>
        </p:spPr>
        <p:txBody>
          <a:bodyPr>
            <a:spAutoFit/>
          </a:bodyPr>
          <a:lstStyle/>
          <a:p>
            <a:r>
              <a:rPr lang="en-US" altLang="zh-CN" sz="20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References </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Kathy, Schwalbe. Information Technology Project Management 6th.</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Robert Hughes et </a:t>
            </a:r>
            <a:r>
              <a:rPr lang="en-US" altLang="zh-CN" sz="1600" kern="1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al.Software</a:t>
            </a: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Project Management.5thEdition.2009</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0" presetClass="path" presetSubtype="0" accel="50000" fill="hold" grpId="1" nodeType="withEffect">
                                  <p:stCondLst>
                                    <p:cond delay="2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5"/>
                                        </p:tgtEl>
                                        <p:attrNameLst>
                                          <p:attrName>ppt_x</p:attrName>
                                          <p:attrName>ppt_y</p:attrName>
                                        </p:attrNameLst>
                                      </p:cBhvr>
                                      <p:rCtr x="37109" y="-8426"/>
                                    </p:animMotion>
                                  </p:childTnLst>
                                </p:cTn>
                              </p:par>
                              <p:par>
                                <p:cTn id="19" presetID="0" presetClass="path" presetSubtype="0" accel="50000" fill="hold" grpId="0" nodeType="withEffect">
                                  <p:stCondLst>
                                    <p:cond delay="1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6"/>
                                        </p:tgtEl>
                                        <p:attrNameLst>
                                          <p:attrName>ppt_x</p:attrName>
                                          <p:attrName>ppt_y</p:attrName>
                                        </p:attrNameLst>
                                      </p:cBhvr>
                                      <p:rCtr x="53984" y="14537"/>
                                    </p:animMotion>
                                  </p:childTnLst>
                                </p:cTn>
                              </p:par>
                              <p:par>
                                <p:cTn id="21" presetID="0" presetClass="path" presetSubtype="0" accel="50000" fill="hold" grpId="0" nodeType="withEffect">
                                  <p:stCondLst>
                                    <p:cond delay="10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7"/>
                                        </p:tgtEl>
                                        <p:attrNameLst>
                                          <p:attrName>ppt_x</p:attrName>
                                          <p:attrName>ppt_y</p:attrName>
                                        </p:attrNameLst>
                                      </p:cBhvr>
                                      <p:rCtr x="54023" y="3912"/>
                                    </p:animMotion>
                                  </p:childTnLst>
                                </p:cTn>
                              </p:par>
                              <p:par>
                                <p:cTn id="23" presetID="0" presetClass="path" presetSubtype="0" accel="50000" fill="hold" grpId="0" nodeType="withEffect">
                                  <p:stCondLst>
                                    <p:cond delay="10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8"/>
                                        </p:tgtEl>
                                        <p:attrNameLst>
                                          <p:attrName>ppt_x</p:attrName>
                                          <p:attrName>ppt_y</p:attrName>
                                        </p:attrNameLst>
                                      </p:cBhvr>
                                      <p:rCtr x="53945" y="-4329"/>
                                    </p:animMotion>
                                  </p:childTnLst>
                                </p:cTn>
                              </p:par>
                              <p:par>
                                <p:cTn id="25" presetID="0" presetClass="path" presetSubtype="0" accel="50000" fill="hold" grpId="0" nodeType="withEffect">
                                  <p:stCondLst>
                                    <p:cond delay="1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9"/>
                                        </p:tgtEl>
                                        <p:attrNameLst>
                                          <p:attrName>ppt_x</p:attrName>
                                          <p:attrName>ppt_y</p:attrName>
                                        </p:attrNameLst>
                                      </p:cBhvr>
                                      <p:rCtr x="55430" y="8310"/>
                                    </p:animMotion>
                                  </p:childTnLst>
                                </p:cTn>
                              </p:par>
                              <p:par>
                                <p:cTn id="27" presetID="0" presetClass="path" presetSubtype="0" accel="50000" fill="hold" grpId="0" nodeType="withEffect">
                                  <p:stCondLst>
                                    <p:cond delay="1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0"/>
                                        </p:tgtEl>
                                        <p:attrNameLst>
                                          <p:attrName>ppt_x</p:attrName>
                                          <p:attrName>ppt_y</p:attrName>
                                        </p:attrNameLst>
                                      </p:cBhvr>
                                      <p:rCtr x="55430" y="14144"/>
                                    </p:animMotion>
                                  </p:childTnLst>
                                </p:cTn>
                              </p:par>
                              <p:par>
                                <p:cTn id="29" presetID="0" presetClass="path" presetSubtype="0" accel="50000" fill="hold" grpId="0" nodeType="withEffect">
                                  <p:stCondLst>
                                    <p:cond delay="10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1"/>
                                        </p:tgtEl>
                                        <p:attrNameLst>
                                          <p:attrName>ppt_x</p:attrName>
                                          <p:attrName>ppt_y</p:attrName>
                                        </p:attrNameLst>
                                      </p:cBhvr>
                                      <p:rCtr x="54297" y="370"/>
                                    </p:animMotion>
                                  </p:childTnLst>
                                </p:cTn>
                              </p:par>
                              <p:par>
                                <p:cTn id="31" presetID="0" presetClass="path" presetSubtype="0" accel="50000" fill="hold" grpId="0" nodeType="withEffect">
                                  <p:stCondLst>
                                    <p:cond delay="10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2"/>
                                        </p:tgtEl>
                                        <p:attrNameLst>
                                          <p:attrName>ppt_x</p:attrName>
                                          <p:attrName>ppt_y</p:attrName>
                                        </p:attrNameLst>
                                      </p:cBhvr>
                                      <p:rCtr x="54023" y="13426"/>
                                    </p:animMotion>
                                  </p:childTnLst>
                                </p:cTn>
                              </p:par>
                              <p:par>
                                <p:cTn id="33" presetID="0" presetClass="path" presetSubtype="0" accel="50000" fill="hold" grpId="0" nodeType="withEffect">
                                  <p:stCondLst>
                                    <p:cond delay="10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3"/>
                                        </p:tgtEl>
                                        <p:attrNameLst>
                                          <p:attrName>ppt_x</p:attrName>
                                          <p:attrName>ppt_y</p:attrName>
                                        </p:attrNameLst>
                                      </p:cBhvr>
                                      <p:rCtr x="53945" y="1667"/>
                                    </p:animMotion>
                                  </p:childTnLst>
                                </p:cTn>
                              </p:par>
                              <p:par>
                                <p:cTn id="35" presetID="35" presetClass="path" presetSubtype="0" accel="50000" fill="hold" grpId="1" nodeType="withEffect">
                                  <p:stCondLst>
                                    <p:cond delay="450"/>
                                  </p:stCondLst>
                                  <p:childTnLst>
                                    <p:animMotion origin="layout" path="M 3.125E-6 0 L -0.33399 0 " pathEditMode="relative" rAng="0" ptsTypes="AA">
                                      <p:cBhvr>
                                        <p:cTn id="36" dur="1250" fill="hold"/>
                                        <p:tgtEl>
                                          <p:spTgt spid="3"/>
                                        </p:tgtEl>
                                        <p:attrNameLst>
                                          <p:attrName>ppt_x</p:attrName>
                                          <p:attrName>ppt_y</p:attrName>
                                        </p:attrNameLst>
                                      </p:cBhvr>
                                      <p:rCtr x="-16706" y="0"/>
                                    </p:animMotion>
                                  </p:childTnLst>
                                </p:cTn>
                              </p:par>
                              <p:par>
                                <p:cTn id="37" presetID="35" presetClass="path" presetSubtype="0" accel="50000" fill="hold" grpId="1" nodeType="withEffect">
                                  <p:stCondLst>
                                    <p:cond delay="450"/>
                                  </p:stCondLst>
                                  <p:childTnLst>
                                    <p:animMotion origin="layout" path="M 4.375E-6 0 L -0.3306 0 " pathEditMode="relative" rAng="0" ptsTypes="AA">
                                      <p:cBhvr>
                                        <p:cTn id="38" dur="1500" fill="hold"/>
                                        <p:tgtEl>
                                          <p:spTgt spid="4"/>
                                        </p:tgtEl>
                                        <p:attrNameLst>
                                          <p:attrName>ppt_x</p:attrName>
                                          <p:attrName>ppt_y</p:attrName>
                                        </p:attrNameLst>
                                      </p:cBhvr>
                                      <p:rCtr x="-16536" y="0"/>
                                    </p:animMotion>
                                  </p:childTnLst>
                                </p:cTn>
                              </p:par>
                              <p:par>
                                <p:cTn id="39" presetID="0" presetClass="path" presetSubtype="0" fill="hold" grpId="0" nodeType="withEffect">
                                  <p:stCondLst>
                                    <p:cond delay="7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0" dur="1449" fill="hold"/>
                                        <p:tgtEl>
                                          <p:spTgt spid="14"/>
                                        </p:tgtEl>
                                        <p:attrNameLst>
                                          <p:attrName>ppt_x</p:attrName>
                                          <p:attrName>ppt_y</p:attrName>
                                        </p:attrNameLst>
                                      </p:cBhvr>
                                      <p:rCtr x="61927" y="20370"/>
                                    </p:animMotion>
                                  </p:childTnLst>
                                </p:cTn>
                              </p:par>
                              <p:par>
                                <p:cTn id="41" presetID="0" presetClass="path" presetSubtype="0" fill="hold" grpId="0" nodeType="withEffect">
                                  <p:stCondLst>
                                    <p:cond delay="9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2" dur="1122" fill="hold"/>
                                        <p:tgtEl>
                                          <p:spTgt spid="15"/>
                                        </p:tgtEl>
                                        <p:attrNameLst>
                                          <p:attrName>ppt_x</p:attrName>
                                          <p:attrName>ppt_y</p:attrName>
                                        </p:attrNameLst>
                                      </p:cBhvr>
                                      <p:rCtr x="59492" y="7106"/>
                                    </p:animMotion>
                                  </p:childTnLst>
                                </p:cTn>
                              </p:par>
                              <p:par>
                                <p:cTn id="43" presetID="0" presetClass="path" presetSubtype="0" fill="hold" grpId="0" nodeType="withEffect">
                                  <p:stCondLst>
                                    <p:cond delay="8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4" dur="1480" fill="hold"/>
                                        <p:tgtEl>
                                          <p:spTgt spid="16"/>
                                        </p:tgtEl>
                                        <p:attrNameLst>
                                          <p:attrName>ppt_x</p:attrName>
                                          <p:attrName>ppt_y</p:attrName>
                                        </p:attrNameLst>
                                      </p:cBhvr>
                                      <p:rCtr x="53945" y="-2060"/>
                                    </p:animMotion>
                                  </p:childTnLst>
                                </p:cTn>
                              </p:par>
                              <p:par>
                                <p:cTn id="45" presetID="0" presetClass="path" presetSubtype="0" fill="hold" grpId="0" nodeType="withEffect">
                                  <p:stCondLst>
                                    <p:cond delay="11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6" dur="1246" fill="hold"/>
                                        <p:tgtEl>
                                          <p:spTgt spid="17"/>
                                        </p:tgtEl>
                                        <p:attrNameLst>
                                          <p:attrName>ppt_x</p:attrName>
                                          <p:attrName>ppt_y</p:attrName>
                                        </p:attrNameLst>
                                      </p:cBhvr>
                                      <p:rCtr x="65755" y="17963"/>
                                    </p:animMotion>
                                  </p:childTnLst>
                                </p:cTn>
                              </p:par>
                              <p:par>
                                <p:cTn id="47" presetID="0" presetClass="path" presetSubtype="0" fill="hold" grpId="0" nodeType="withEffect">
                                  <p:stCondLst>
                                    <p:cond delay="9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8" dur="1310" fill="hold"/>
                                        <p:tgtEl>
                                          <p:spTgt spid="18"/>
                                        </p:tgtEl>
                                        <p:attrNameLst>
                                          <p:attrName>ppt_x</p:attrName>
                                          <p:attrName>ppt_y</p:attrName>
                                        </p:attrNameLst>
                                      </p:cBhvr>
                                      <p:rCtr x="61185" y="19630"/>
                                    </p:animMotion>
                                  </p:childTnLst>
                                </p:cTn>
                              </p:par>
                              <p:par>
                                <p:cTn id="49" presetID="0" presetClass="path" presetSubtype="0" fill="hold" grpId="0" nodeType="withEffect">
                                  <p:stCondLst>
                                    <p:cond delay="10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0" dur="1407" fill="hold"/>
                                        <p:tgtEl>
                                          <p:spTgt spid="19"/>
                                        </p:tgtEl>
                                        <p:attrNameLst>
                                          <p:attrName>ppt_x</p:attrName>
                                          <p:attrName>ppt_y</p:attrName>
                                        </p:attrNameLst>
                                      </p:cBhvr>
                                      <p:rCtr x="59818" y="625"/>
                                    </p:animMotion>
                                  </p:childTnLst>
                                </p:cTn>
                              </p:par>
                              <p:par>
                                <p:cTn id="51" presetID="0" presetClass="path" presetSubtype="0" fill="hold" grpId="0" nodeType="withEffect">
                                  <p:stCondLst>
                                    <p:cond delay="9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2" dur="1121" fill="hold"/>
                                        <p:tgtEl>
                                          <p:spTgt spid="20"/>
                                        </p:tgtEl>
                                        <p:attrNameLst>
                                          <p:attrName>ppt_x</p:attrName>
                                          <p:attrName>ppt_y</p:attrName>
                                        </p:attrNameLst>
                                      </p:cBhvr>
                                      <p:rCtr x="54023" y="13426"/>
                                    </p:animMotion>
                                  </p:childTnLst>
                                </p:cTn>
                              </p:par>
                              <p:par>
                                <p:cTn id="53" presetID="0" presetClass="path" presetSubtype="0" fill="hold" grpId="0" nodeType="withEffect">
                                  <p:stCondLst>
                                    <p:cond delay="7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4" dur="1337" fill="hold"/>
                                        <p:tgtEl>
                                          <p:spTgt spid="21"/>
                                        </p:tgtEl>
                                        <p:attrNameLst>
                                          <p:attrName>ppt_x</p:attrName>
                                          <p:attrName>ppt_y</p:attrName>
                                        </p:attrNameLst>
                                      </p:cBhvr>
                                      <p:rCtr x="58841" y="6157"/>
                                    </p:animMotion>
                                  </p:childTnLst>
                                </p:cTn>
                              </p:par>
                              <p:par>
                                <p:cTn id="55" presetID="10" presetClass="entr" presetSubtype="0" fill="hold" grpId="0" nodeType="withEffect">
                                  <p:stCondLst>
                                    <p:cond delay="9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375"/>
                                        <p:tgtEl>
                                          <p:spTgt spid="31"/>
                                        </p:tgtEl>
                                      </p:cBhvr>
                                    </p:animEffect>
                                  </p:childTnLst>
                                </p:cTn>
                              </p:par>
                              <p:par>
                                <p:cTn id="58" presetID="0" presetClass="path" presetSubtype="0" decel="46000" fill="hold" grpId="1" nodeType="withEffect">
                                  <p:stCondLst>
                                    <p:cond delay="950"/>
                                  </p:stCondLst>
                                  <p:childTnLst>
                                    <p:animMotion origin="layout" path="M -0.00026 -0.0007 C -0.10885 -0.00232 -0.16679 -0.00278 -0.23528 -0.00324 C -0.30364 -0.00417 -0.42695 -0.00533 -0.6207 -0.00741 " pathEditMode="relative" rAng="0" ptsTypes="AAA">
                                      <p:cBhvr>
                                        <p:cTn id="59" dur="1125" spd="-100000" fill="hold"/>
                                        <p:tgtEl>
                                          <p:spTgt spid="31"/>
                                        </p:tgtEl>
                                        <p:attrNameLst>
                                          <p:attrName>ppt_x</p:attrName>
                                          <p:attrName>ppt_y</p:attrName>
                                        </p:attrNameLst>
                                      </p:cBhvr>
                                      <p:rCtr x="-31029" y="-347"/>
                                    </p:animMotion>
                                  </p:childTnLst>
                                </p:cTn>
                              </p:par>
                              <p:par>
                                <p:cTn id="60" presetID="10" presetClass="entr" presetSubtype="0" fill="hold" grpId="0" nodeType="withEffect">
                                  <p:stCondLst>
                                    <p:cond delay="9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75"/>
                                        <p:tgtEl>
                                          <p:spTgt spid="38"/>
                                        </p:tgtEl>
                                      </p:cBhvr>
                                    </p:animEffect>
                                  </p:childTnLst>
                                </p:cTn>
                              </p:par>
                              <p:par>
                                <p:cTn id="63" presetID="0" presetClass="path" presetSubtype="0" decel="46000" fill="hold" grpId="1" nodeType="withEffect">
                                  <p:stCondLst>
                                    <p:cond delay="950"/>
                                  </p:stCondLst>
                                  <p:childTnLst>
                                    <p:animMotion origin="layout" path="M -0.00026 -0.00208 C -0.01758 -0.00046 -0.02682 7.40741E-7 -0.03737 0.00093 C -0.04844 0.00162 -0.06771 0.00301 -0.09831 0.00602 " pathEditMode="relative" rAng="0" ptsTypes="AAA">
                                      <p:cBhvr>
                                        <p:cTn id="64" dur="1125" spd="-100000" fill="hold"/>
                                        <p:tgtEl>
                                          <p:spTgt spid="38"/>
                                        </p:tgtEl>
                                        <p:attrNameLst>
                                          <p:attrName>ppt_x</p:attrName>
                                          <p:attrName>ppt_y</p:attrName>
                                        </p:attrNameLst>
                                      </p:cBhvr>
                                      <p:rCtr x="-4909" y="394"/>
                                    </p:animMotion>
                                  </p:childTnLst>
                                </p:cTn>
                              </p:par>
                              <p:par>
                                <p:cTn id="65" presetID="10" presetClass="entr" presetSubtype="0" fill="hold" grpId="0" nodeType="withEffect">
                                  <p:stCondLst>
                                    <p:cond delay="1278"/>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375"/>
                                        <p:tgtEl>
                                          <p:spTgt spid="32"/>
                                        </p:tgtEl>
                                      </p:cBhvr>
                                    </p:animEffect>
                                  </p:childTnLst>
                                </p:cTn>
                              </p:par>
                              <p:par>
                                <p:cTn id="68" presetID="0" presetClass="path" presetSubtype="0" decel="46000" fill="hold" grpId="1" nodeType="withEffect">
                                  <p:stCondLst>
                                    <p:cond delay="1278"/>
                                  </p:stCondLst>
                                  <p:childTnLst>
                                    <p:animMotion origin="layout" path="M -0.00026 -0.0007 C -0.00755 -0.0007 -0.02461 0.00116 -0.04375 0.00324 C -0.06341 0.00463 0.01016 0.00069 -0.11667 0.00926 C -0.14362 0.0118 -0.67292 0.04375 -0.8069 0.05347 " pathEditMode="relative" rAng="0" ptsTypes="AAAA">
                                      <p:cBhvr>
                                        <p:cTn id="69" dur="1125" spd="-100000" fill="hold"/>
                                        <p:tgtEl>
                                          <p:spTgt spid="32"/>
                                        </p:tgtEl>
                                        <p:attrNameLst>
                                          <p:attrName>ppt_x</p:attrName>
                                          <p:attrName>ppt_y</p:attrName>
                                        </p:attrNameLst>
                                      </p:cBhvr>
                                      <p:rCtr x="-40339" y="2708"/>
                                    </p:animMotion>
                                  </p:childTnLst>
                                </p:cTn>
                              </p:par>
                              <p:par>
                                <p:cTn id="70" presetID="6" presetClass="emph" presetSubtype="0" fill="hold" grpId="2" nodeType="withEffect">
                                  <p:stCondLst>
                                    <p:cond delay="1278"/>
                                  </p:stCondLst>
                                  <p:childTnLst>
                                    <p:animScale>
                                      <p:cBhvr>
                                        <p:cTn id="71" dur="7" fill="hold"/>
                                        <p:tgtEl>
                                          <p:spTgt spid="32"/>
                                        </p:tgtEl>
                                      </p:cBhvr>
                                      <p:by x="300000" y="300000"/>
                                    </p:animScale>
                                  </p:childTnLst>
                                </p:cTn>
                              </p:par>
                              <p:par>
                                <p:cTn id="72" presetID="6" presetClass="emph" presetSubtype="0" decel="100000" fill="hold" grpId="3" nodeType="withEffect">
                                  <p:stCondLst>
                                    <p:cond delay="1278"/>
                                  </p:stCondLst>
                                  <p:childTnLst>
                                    <p:animScale>
                                      <p:cBhvr>
                                        <p:cTn id="73" dur="1125" fill="hold"/>
                                        <p:tgtEl>
                                          <p:spTgt spid="32"/>
                                        </p:tgtEl>
                                      </p:cBhvr>
                                      <p:by x="33000" y="33000"/>
                                    </p:animScale>
                                  </p:childTnLst>
                                </p:cTn>
                              </p:par>
                              <p:par>
                                <p:cTn id="74" presetID="10" presetClass="entr" presetSubtype="0" fill="hold" grpId="0" nodeType="withEffect">
                                  <p:stCondLst>
                                    <p:cond delay="1278"/>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375"/>
                                        <p:tgtEl>
                                          <p:spTgt spid="25"/>
                                        </p:tgtEl>
                                      </p:cBhvr>
                                    </p:animEffect>
                                  </p:childTnLst>
                                </p:cTn>
                              </p:par>
                              <p:par>
                                <p:cTn id="77" presetID="0" presetClass="path" presetSubtype="0" decel="46000" fill="hold" grpId="1" nodeType="withEffect">
                                  <p:stCondLst>
                                    <p:cond delay="1278"/>
                                  </p:stCondLst>
                                  <p:childTnLst>
                                    <p:animMotion origin="layout" path="M -0.00026 -0.00069 C -0.12344 0.02176 -0.18959 0.03079 -0.26654 0.03958 C -0.34492 0.05093 -0.48477 0.07037 -0.70521 0.1037 " pathEditMode="relative" rAng="0" ptsTypes="AAA">
                                      <p:cBhvr>
                                        <p:cTn id="78" dur="1125" spd="-100000" fill="hold"/>
                                        <p:tgtEl>
                                          <p:spTgt spid="25"/>
                                        </p:tgtEl>
                                        <p:attrNameLst>
                                          <p:attrName>ppt_x</p:attrName>
                                          <p:attrName>ppt_y</p:attrName>
                                        </p:attrNameLst>
                                      </p:cBhvr>
                                      <p:rCtr x="-35247" y="5208"/>
                                    </p:animMotion>
                                  </p:childTnLst>
                                </p:cTn>
                              </p:par>
                              <p:par>
                                <p:cTn id="79" presetID="10" presetClass="entr" presetSubtype="0" fill="hold" grpId="0" nodeType="withEffect">
                                  <p:stCondLst>
                                    <p:cond delay="1278"/>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375"/>
                                        <p:tgtEl>
                                          <p:spTgt spid="99"/>
                                        </p:tgtEl>
                                      </p:cBhvr>
                                    </p:animEffect>
                                  </p:childTnLst>
                                </p:cTn>
                              </p:par>
                              <p:par>
                                <p:cTn id="82" presetID="0" presetClass="path" presetSubtype="0" decel="46000" fill="hold" grpId="1" nodeType="withEffect">
                                  <p:stCondLst>
                                    <p:cond delay="1278"/>
                                  </p:stCondLst>
                                  <p:childTnLst>
                                    <p:animMotion origin="layout" path="M -0.00027 -0.0007 C -0.02605 0.00393 -0.03985 0.00555 -0.05599 0.0074 C -0.0724 0.00972 -0.1017 0.01365 -0.14792 0.0206 " pathEditMode="relative" rAng="0" ptsTypes="AAA">
                                      <p:cBhvr>
                                        <p:cTn id="83" dur="1125" spd="-100000" fill="hold"/>
                                        <p:tgtEl>
                                          <p:spTgt spid="99"/>
                                        </p:tgtEl>
                                        <p:attrNameLst>
                                          <p:attrName>ppt_x</p:attrName>
                                          <p:attrName>ppt_y</p:attrName>
                                        </p:attrNameLst>
                                      </p:cBhvr>
                                      <p:rCtr x="-7383" y="1065"/>
                                    </p:animMotion>
                                  </p:childTnLst>
                                </p:cTn>
                              </p:par>
                              <p:par>
                                <p:cTn id="84" presetID="6" presetClass="emph" presetSubtype="0" fill="hold" grpId="2" nodeType="withEffect">
                                  <p:stCondLst>
                                    <p:cond delay="1278"/>
                                  </p:stCondLst>
                                  <p:childTnLst>
                                    <p:animScale>
                                      <p:cBhvr>
                                        <p:cTn id="85" dur="7" fill="hold"/>
                                        <p:tgtEl>
                                          <p:spTgt spid="99"/>
                                        </p:tgtEl>
                                      </p:cBhvr>
                                      <p:by x="300000" y="300000"/>
                                    </p:animScale>
                                  </p:childTnLst>
                                </p:cTn>
                              </p:par>
                              <p:par>
                                <p:cTn id="86" presetID="6" presetClass="emph" presetSubtype="0" decel="100000" fill="hold" grpId="3" nodeType="withEffect">
                                  <p:stCondLst>
                                    <p:cond delay="1278"/>
                                  </p:stCondLst>
                                  <p:childTnLst>
                                    <p:animScale>
                                      <p:cBhvr>
                                        <p:cTn id="87" dur="1125" fill="hold"/>
                                        <p:tgtEl>
                                          <p:spTgt spid="99"/>
                                        </p:tgtEl>
                                      </p:cBhvr>
                                      <p:by x="33000" y="33000"/>
                                    </p:animScale>
                                  </p:childTnLst>
                                </p:cTn>
                              </p:par>
                              <p:par>
                                <p:cTn id="88" presetID="10" presetClass="entr" presetSubtype="0" fill="hold" grpId="0" nodeType="withEffect">
                                  <p:stCondLst>
                                    <p:cond delay="1465"/>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375"/>
                                        <p:tgtEl>
                                          <p:spTgt spid="55"/>
                                        </p:tgtEl>
                                      </p:cBhvr>
                                    </p:animEffect>
                                  </p:childTnLst>
                                </p:cTn>
                              </p:par>
                              <p:par>
                                <p:cTn id="91" presetID="0" presetClass="path" presetSubtype="0" decel="100000" fill="hold" grpId="1" nodeType="withEffect">
                                  <p:stCondLst>
                                    <p:cond delay="1465"/>
                                  </p:stCondLst>
                                  <p:childTnLst>
                                    <p:animMotion origin="layout" path="M 1.11022E-16 2.59259E-6 C -0.01706 -0.00486 -0.0362 -0.0088 -0.0668 -0.01204 C -0.0974 -0.01528 -0.19023 -0.02014 -0.30469 -0.0206 " pathEditMode="relative" rAng="0" ptsTypes="AAA">
                                      <p:cBhvr>
                                        <p:cTn id="92" dur="1313" spd="-100000" fill="hold"/>
                                        <p:tgtEl>
                                          <p:spTgt spid="55"/>
                                        </p:tgtEl>
                                        <p:attrNameLst>
                                          <p:attrName>ppt_x</p:attrName>
                                          <p:attrName>ppt_y</p:attrName>
                                        </p:attrNameLst>
                                      </p:cBhvr>
                                      <p:rCtr x="-15234" y="-1042"/>
                                    </p:animMotion>
                                  </p:childTnLst>
                                </p:cTn>
                              </p:par>
                              <p:par>
                                <p:cTn id="93" presetID="6" presetClass="emph" presetSubtype="0" fill="hold" grpId="2" nodeType="withEffect">
                                  <p:stCondLst>
                                    <p:cond delay="1465"/>
                                  </p:stCondLst>
                                  <p:childTnLst>
                                    <p:animScale>
                                      <p:cBhvr>
                                        <p:cTn id="94" dur="7" fill="hold"/>
                                        <p:tgtEl>
                                          <p:spTgt spid="55"/>
                                        </p:tgtEl>
                                      </p:cBhvr>
                                      <p:by x="300000" y="300000"/>
                                    </p:animScale>
                                  </p:childTnLst>
                                </p:cTn>
                              </p:par>
                              <p:par>
                                <p:cTn id="95" presetID="6" presetClass="emph" presetSubtype="0" fill="hold" grpId="3" nodeType="withEffect">
                                  <p:stCondLst>
                                    <p:cond delay="1465"/>
                                  </p:stCondLst>
                                  <p:childTnLst>
                                    <p:animScale>
                                      <p:cBhvr>
                                        <p:cTn id="96" dur="1313" fill="hold"/>
                                        <p:tgtEl>
                                          <p:spTgt spid="55"/>
                                        </p:tgtEl>
                                      </p:cBhvr>
                                      <p:by x="33000" y="33000"/>
                                    </p:animScale>
                                  </p:childTnLst>
                                </p:cTn>
                              </p:par>
                              <p:par>
                                <p:cTn id="97" presetID="10" presetClass="entr" presetSubtype="0" fill="hold" grpId="0" nodeType="withEffect">
                                  <p:stCondLst>
                                    <p:cond delay="1465"/>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375"/>
                                        <p:tgtEl>
                                          <p:spTgt spid="126"/>
                                        </p:tgtEl>
                                      </p:cBhvr>
                                    </p:animEffect>
                                  </p:childTnLst>
                                </p:cTn>
                              </p:par>
                              <p:par>
                                <p:cTn id="100" presetID="0" presetClass="path" presetSubtype="0" decel="46000" fill="hold" grpId="1" nodeType="withEffect">
                                  <p:stCondLst>
                                    <p:cond delay="1465"/>
                                  </p:stCondLst>
                                  <p:childTnLst>
                                    <p:animMotion origin="layout" path="M -3.33333E-6 3.7037E-6 C -0.05286 0.00185 -0.08424 0.00509 -0.11224 0.00694 C -0.13958 0.00879 -0.20156 0.01481 -0.29882 0.02754 " pathEditMode="relative" rAng="0" ptsTypes="AAA">
                                      <p:cBhvr>
                                        <p:cTn id="101" dur="1500" spd="-100000" fill="hold"/>
                                        <p:tgtEl>
                                          <p:spTgt spid="126"/>
                                        </p:tgtEl>
                                        <p:attrNameLst>
                                          <p:attrName>ppt_x</p:attrName>
                                          <p:attrName>ppt_y</p:attrName>
                                        </p:attrNameLst>
                                      </p:cBhvr>
                                      <p:rCtr x="-14948" y="1366"/>
                                    </p:animMotion>
                                  </p:childTnLst>
                                </p:cTn>
                              </p:par>
                              <p:par>
                                <p:cTn id="102" presetID="10" presetClass="entr" presetSubtype="0" fill="hold" grpId="0" nodeType="withEffect">
                                  <p:stCondLst>
                                    <p:cond delay="840"/>
                                  </p:stCondLst>
                                  <p:childTnLst>
                                    <p:set>
                                      <p:cBhvr>
                                        <p:cTn id="103" dur="1" fill="hold">
                                          <p:stCondLst>
                                            <p:cond delay="0"/>
                                          </p:stCondLst>
                                        </p:cTn>
                                        <p:tgtEl>
                                          <p:spTgt spid="117"/>
                                        </p:tgtEl>
                                        <p:attrNameLst>
                                          <p:attrName>style.visibility</p:attrName>
                                        </p:attrNameLst>
                                      </p:cBhvr>
                                      <p:to>
                                        <p:strVal val="visible"/>
                                      </p:to>
                                    </p:set>
                                    <p:animEffect transition="in" filter="fade">
                                      <p:cBhvr>
                                        <p:cTn id="104" dur="375"/>
                                        <p:tgtEl>
                                          <p:spTgt spid="117"/>
                                        </p:tgtEl>
                                      </p:cBhvr>
                                    </p:animEffect>
                                  </p:childTnLst>
                                </p:cTn>
                              </p:par>
                              <p:par>
                                <p:cTn id="105" presetID="0" presetClass="path" presetSubtype="0" decel="46000" fill="hold" grpId="1" nodeType="withEffect">
                                  <p:stCondLst>
                                    <p:cond delay="840"/>
                                  </p:stCondLst>
                                  <p:childTnLst>
                                    <p:animMotion origin="layout" path="M 2.5E-6 3.46945E-18 C -0.0444 0.00532 -0.06862 0.00718 -0.09662 0.01019 C -0.125 0.01273 -0.17591 0.01713 -0.25612 0.02708 " pathEditMode="relative" rAng="0" ptsTypes="AAA">
                                      <p:cBhvr>
                                        <p:cTn id="106" dur="1313" spd="-100000" fill="hold"/>
                                        <p:tgtEl>
                                          <p:spTgt spid="117"/>
                                        </p:tgtEl>
                                        <p:attrNameLst>
                                          <p:attrName>ppt_x</p:attrName>
                                          <p:attrName>ppt_y</p:attrName>
                                        </p:attrNameLst>
                                      </p:cBhvr>
                                      <p:rCtr x="-12812" y="1343"/>
                                    </p:animMotion>
                                  </p:childTnLst>
                                </p:cTn>
                              </p:par>
                              <p:par>
                                <p:cTn id="107" presetID="10" presetClass="entr" presetSubtype="0" fill="hold" grpId="0" nodeType="withEffect">
                                  <p:stCondLst>
                                    <p:cond delay="1278"/>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75"/>
                                        <p:tgtEl>
                                          <p:spTgt spid="123"/>
                                        </p:tgtEl>
                                      </p:cBhvr>
                                    </p:animEffect>
                                  </p:childTnLst>
                                </p:cTn>
                              </p:par>
                              <p:par>
                                <p:cTn id="110" presetID="0" presetClass="path" presetSubtype="0" decel="46000" fill="hold" grpId="1" nodeType="withEffect">
                                  <p:stCondLst>
                                    <p:cond delay="1278"/>
                                  </p:stCondLst>
                                  <p:childTnLst>
                                    <p:animMotion origin="layout" path="M -0.00013 -0.00023 C -0.06028 0.00416 -0.33086 0.03009 -0.3733 0.03333 C -0.41601 0.03657 -0.50117 0.03796 -0.74817 0.03773 " pathEditMode="relative" rAng="0" ptsTypes="AAA">
                                      <p:cBhvr>
                                        <p:cTn id="111" dur="1688" spd="-100000" fill="hold"/>
                                        <p:tgtEl>
                                          <p:spTgt spid="123"/>
                                        </p:tgtEl>
                                        <p:attrNameLst>
                                          <p:attrName>ppt_x</p:attrName>
                                          <p:attrName>ppt_y</p:attrName>
                                        </p:attrNameLst>
                                      </p:cBhvr>
                                      <p:rCtr x="-37409" y="1898"/>
                                    </p:animMotion>
                                  </p:childTnLst>
                                </p:cTn>
                              </p:par>
                              <p:par>
                                <p:cTn id="112" presetID="6" presetClass="emph" presetSubtype="0" fill="hold" grpId="2" nodeType="withEffect">
                                  <p:stCondLst>
                                    <p:cond delay="1278"/>
                                  </p:stCondLst>
                                  <p:childTnLst>
                                    <p:animScale>
                                      <p:cBhvr>
                                        <p:cTn id="113" dur="7" fill="hold"/>
                                        <p:tgtEl>
                                          <p:spTgt spid="123"/>
                                        </p:tgtEl>
                                      </p:cBhvr>
                                      <p:by x="500000" y="500000"/>
                                    </p:animScale>
                                  </p:childTnLst>
                                </p:cTn>
                              </p:par>
                              <p:par>
                                <p:cTn id="114" presetID="6" presetClass="emph" presetSubtype="0" decel="100000" fill="hold" grpId="3" nodeType="withEffect">
                                  <p:stCondLst>
                                    <p:cond delay="1278"/>
                                  </p:stCondLst>
                                  <p:childTnLst>
                                    <p:animScale>
                                      <p:cBhvr>
                                        <p:cTn id="115" dur="1688" fill="hold"/>
                                        <p:tgtEl>
                                          <p:spTgt spid="123"/>
                                        </p:tgtEl>
                                      </p:cBhvr>
                                      <p:by x="20000" y="20000"/>
                                    </p:animScale>
                                  </p:childTnLst>
                                </p:cTn>
                              </p:par>
                              <p:par>
                                <p:cTn id="116" presetID="10" presetClass="entr" presetSubtype="0" fill="hold" grpId="0" nodeType="withEffect">
                                  <p:stCondLst>
                                    <p:cond delay="1645"/>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375"/>
                                        <p:tgtEl>
                                          <p:spTgt spid="57"/>
                                        </p:tgtEl>
                                      </p:cBhvr>
                                    </p:animEffect>
                                  </p:childTnLst>
                                </p:cTn>
                              </p:par>
                              <p:par>
                                <p:cTn id="119" presetID="0" presetClass="path" presetSubtype="0" decel="46000" fill="hold" grpId="1" nodeType="withEffect">
                                  <p:stCondLst>
                                    <p:cond delay="1645"/>
                                  </p:stCondLst>
                                  <p:childTnLst>
                                    <p:animMotion origin="layout" path="M -0.00039 -0.00069 C -0.00273 -0.00069 -0.00716 -0.00208 -0.01263 -0.00301 C -0.01797 -0.00393 -0.02683 -0.00555 -0.03295 -0.00648 C -0.0401 -0.00741 -0.1875 -0.02384 -0.22448 -0.02824 " pathEditMode="relative" rAng="0" ptsTypes="AAAA">
                                      <p:cBhvr>
                                        <p:cTn id="120" dur="1125" spd="-100000" fill="hold"/>
                                        <p:tgtEl>
                                          <p:spTgt spid="57"/>
                                        </p:tgtEl>
                                        <p:attrNameLst>
                                          <p:attrName>ppt_x</p:attrName>
                                          <p:attrName>ppt_y</p:attrName>
                                        </p:attrNameLst>
                                      </p:cBhvr>
                                      <p:rCtr x="-11211" y="-1389"/>
                                    </p:animMotion>
                                  </p:childTnLst>
                                </p:cTn>
                              </p:par>
                              <p:par>
                                <p:cTn id="121" presetID="6" presetClass="emph" presetSubtype="0" fill="hold" grpId="2" nodeType="withEffect">
                                  <p:stCondLst>
                                    <p:cond delay="1645"/>
                                  </p:stCondLst>
                                  <p:childTnLst>
                                    <p:animScale>
                                      <p:cBhvr>
                                        <p:cTn id="122" dur="7" fill="hold"/>
                                        <p:tgtEl>
                                          <p:spTgt spid="57"/>
                                        </p:tgtEl>
                                      </p:cBhvr>
                                      <p:by x="300000" y="300000"/>
                                    </p:animScale>
                                  </p:childTnLst>
                                </p:cTn>
                              </p:par>
                              <p:par>
                                <p:cTn id="123" presetID="6" presetClass="emph" presetSubtype="0" decel="100000" fill="hold" grpId="3" nodeType="withEffect">
                                  <p:stCondLst>
                                    <p:cond delay="1645"/>
                                  </p:stCondLst>
                                  <p:childTnLst>
                                    <p:animScale>
                                      <p:cBhvr>
                                        <p:cTn id="124" dur="1125" fill="hold"/>
                                        <p:tgtEl>
                                          <p:spTgt spid="57"/>
                                        </p:tgtEl>
                                      </p:cBhvr>
                                      <p:by x="33000" y="33000"/>
                                    </p:animScale>
                                  </p:childTnLst>
                                </p:cTn>
                              </p:par>
                              <p:par>
                                <p:cTn id="125" presetID="10" presetClass="entr" presetSubtype="0" fill="hold" grpId="0" nodeType="withEffect">
                                  <p:stCondLst>
                                    <p:cond delay="1668"/>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375"/>
                                        <p:tgtEl>
                                          <p:spTgt spid="58"/>
                                        </p:tgtEl>
                                      </p:cBhvr>
                                    </p:animEffect>
                                  </p:childTnLst>
                                </p:cTn>
                              </p:par>
                              <p:par>
                                <p:cTn id="128" presetID="0" presetClass="path" presetSubtype="0" decel="46000" fill="hold" grpId="1" nodeType="withEffect">
                                  <p:stCondLst>
                                    <p:cond delay="1668"/>
                                  </p:stCondLst>
                                  <p:childTnLst>
                                    <p:animMotion origin="layout" path="M -0.00026 -0.0007 C -0.05234 0.00069 -0.08046 0.00138 -0.11302 0.00185 C -0.14635 0.00277 -0.20573 0.00393 -0.29921 0.00648 " pathEditMode="relative" rAng="0" ptsTypes="AAA">
                                      <p:cBhvr>
                                        <p:cTn id="129" dur="1125" spd="-100000" fill="hold"/>
                                        <p:tgtEl>
                                          <p:spTgt spid="58"/>
                                        </p:tgtEl>
                                        <p:attrNameLst>
                                          <p:attrName>ppt_x</p:attrName>
                                          <p:attrName>ppt_y</p:attrName>
                                        </p:attrNameLst>
                                      </p:cBhvr>
                                      <p:rCtr x="-14948" y="347"/>
                                    </p:animMotion>
                                  </p:childTnLst>
                                </p:cTn>
                              </p:par>
                              <p:par>
                                <p:cTn id="130" presetID="6" presetClass="emph" presetSubtype="0" fill="hold" grpId="2" nodeType="withEffect">
                                  <p:stCondLst>
                                    <p:cond delay="1668"/>
                                  </p:stCondLst>
                                  <p:childTnLst>
                                    <p:animScale>
                                      <p:cBhvr>
                                        <p:cTn id="131" dur="7" fill="hold"/>
                                        <p:tgtEl>
                                          <p:spTgt spid="58"/>
                                        </p:tgtEl>
                                      </p:cBhvr>
                                      <p:by x="300000" y="300000"/>
                                    </p:animScale>
                                  </p:childTnLst>
                                </p:cTn>
                              </p:par>
                              <p:par>
                                <p:cTn id="132" presetID="6" presetClass="emph" presetSubtype="0" decel="100000" fill="hold" grpId="3" nodeType="withEffect">
                                  <p:stCondLst>
                                    <p:cond delay="1668"/>
                                  </p:stCondLst>
                                  <p:childTnLst>
                                    <p:animScale>
                                      <p:cBhvr>
                                        <p:cTn id="133" dur="1125" fill="hold"/>
                                        <p:tgtEl>
                                          <p:spTgt spid="58"/>
                                        </p:tgtEl>
                                      </p:cBhvr>
                                      <p:by x="33000" y="33000"/>
                                    </p:animScale>
                                  </p:childTnLst>
                                </p:cTn>
                              </p:par>
                              <p:par>
                                <p:cTn id="134" presetID="10" presetClass="entr" presetSubtype="0" fill="hold" grpId="0" nodeType="withEffect">
                                  <p:stCondLst>
                                    <p:cond delay="1495"/>
                                  </p:stCondLst>
                                  <p:childTnLst>
                                    <p:set>
                                      <p:cBhvr>
                                        <p:cTn id="135" dur="1" fill="hold">
                                          <p:stCondLst>
                                            <p:cond delay="0"/>
                                          </p:stCondLst>
                                        </p:cTn>
                                        <p:tgtEl>
                                          <p:spTgt spid="66"/>
                                        </p:tgtEl>
                                        <p:attrNameLst>
                                          <p:attrName>style.visibility</p:attrName>
                                        </p:attrNameLst>
                                      </p:cBhvr>
                                      <p:to>
                                        <p:strVal val="visible"/>
                                      </p:to>
                                    </p:set>
                                    <p:animEffect transition="in" filter="fade">
                                      <p:cBhvr>
                                        <p:cTn id="136" dur="375"/>
                                        <p:tgtEl>
                                          <p:spTgt spid="66"/>
                                        </p:tgtEl>
                                      </p:cBhvr>
                                    </p:animEffect>
                                  </p:childTnLst>
                                </p:cTn>
                              </p:par>
                              <p:par>
                                <p:cTn id="137" presetID="0" presetClass="path" presetSubtype="0" decel="46000" fill="hold" grpId="1" nodeType="withEffect">
                                  <p:stCondLst>
                                    <p:cond delay="1495"/>
                                  </p:stCondLst>
                                  <p:childTnLst>
                                    <p:animMotion origin="layout" path="M -0.00026 -0.0007 C -0.03424 0.00069 -0.0526 0.00116 -0.07382 0.00185 C -0.09544 0.00254 -0.13424 0.0037 -0.19518 0.00602 " pathEditMode="relative" rAng="0" ptsTypes="AAA">
                                      <p:cBhvr>
                                        <p:cTn id="138" dur="1125" spd="-100000" fill="hold"/>
                                        <p:tgtEl>
                                          <p:spTgt spid="66"/>
                                        </p:tgtEl>
                                        <p:attrNameLst>
                                          <p:attrName>ppt_x</p:attrName>
                                          <p:attrName>ppt_y</p:attrName>
                                        </p:attrNameLst>
                                      </p:cBhvr>
                                      <p:rCtr x="-9753" y="324"/>
                                    </p:animMotion>
                                  </p:childTnLst>
                                </p:cTn>
                              </p:par>
                              <p:par>
                                <p:cTn id="139" presetID="10" presetClass="entr" presetSubtype="0" fill="hold" grpId="0" nodeType="withEffect">
                                  <p:stCondLst>
                                    <p:cond delay="1495"/>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375"/>
                                        <p:tgtEl>
                                          <p:spTgt spid="94"/>
                                        </p:tgtEl>
                                      </p:cBhvr>
                                    </p:animEffect>
                                  </p:childTnLst>
                                </p:cTn>
                              </p:par>
                              <p:par>
                                <p:cTn id="142" presetID="0" presetClass="path" presetSubtype="0" decel="46000" fill="hold" grpId="1" nodeType="withEffect">
                                  <p:stCondLst>
                                    <p:cond delay="1495"/>
                                  </p:stCondLst>
                                  <p:childTnLst>
                                    <p:animMotion origin="layout" path="M -0.00026 -0.0007 C -0.01302 -0.00232 -0.01992 -0.00278 -0.02787 -0.00348 C -0.03594 -0.00417 -0.05052 -0.00533 -0.07331 -0.00741 " pathEditMode="relative" rAng="0" ptsTypes="AAA">
                                      <p:cBhvr>
                                        <p:cTn id="143" dur="1125" spd="-100000" fill="hold"/>
                                        <p:tgtEl>
                                          <p:spTgt spid="94"/>
                                        </p:tgtEl>
                                        <p:attrNameLst>
                                          <p:attrName>ppt_x</p:attrName>
                                          <p:attrName>ppt_y</p:attrName>
                                        </p:attrNameLst>
                                      </p:cBhvr>
                                      <p:rCtr x="-3659" y="-347"/>
                                    </p:animMotion>
                                  </p:childTnLst>
                                </p:cTn>
                              </p:par>
                              <p:par>
                                <p:cTn id="144" presetID="10" presetClass="entr" presetSubtype="0" fill="hold" grpId="0" nodeType="withEffect">
                                  <p:stCondLst>
                                    <p:cond delay="1495"/>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375"/>
                                        <p:tgtEl>
                                          <p:spTgt spid="78"/>
                                        </p:tgtEl>
                                      </p:cBhvr>
                                    </p:animEffect>
                                  </p:childTnLst>
                                </p:cTn>
                              </p:par>
                              <p:par>
                                <p:cTn id="147" presetID="0" presetClass="path" presetSubtype="0" decel="46000" fill="hold" grpId="1" nodeType="withEffect">
                                  <p:stCondLst>
                                    <p:cond delay="1495"/>
                                  </p:stCondLst>
                                  <p:childTnLst>
                                    <p:animMotion origin="layout" path="M -0.00026 -0.00069 C -0.0095 -0.00231 -0.01445 -0.00277 -0.02031 -0.00347 C -0.02617 -0.00416 -0.03659 -0.00532 -0.05312 -0.0074 " pathEditMode="relative" rAng="0" ptsTypes="AAA">
                                      <p:cBhvr>
                                        <p:cTn id="148" dur="1125" spd="-100000" fill="hold"/>
                                        <p:tgtEl>
                                          <p:spTgt spid="78"/>
                                        </p:tgtEl>
                                        <p:attrNameLst>
                                          <p:attrName>ppt_x</p:attrName>
                                          <p:attrName>ppt_y</p:attrName>
                                        </p:attrNameLst>
                                      </p:cBhvr>
                                      <p:rCtr x="-2643" y="-347"/>
                                    </p:animMotion>
                                  </p:childTnLst>
                                </p:cTn>
                              </p:par>
                              <p:par>
                                <p:cTn id="149" presetID="6" presetClass="emph" presetSubtype="0" fill="hold" grpId="2" nodeType="withEffect">
                                  <p:stCondLst>
                                    <p:cond delay="1495"/>
                                  </p:stCondLst>
                                  <p:childTnLst>
                                    <p:animScale>
                                      <p:cBhvr>
                                        <p:cTn id="150" dur="7" fill="hold"/>
                                        <p:tgtEl>
                                          <p:spTgt spid="78"/>
                                        </p:tgtEl>
                                      </p:cBhvr>
                                      <p:by x="300000" y="300000"/>
                                    </p:animScale>
                                  </p:childTnLst>
                                </p:cTn>
                              </p:par>
                              <p:par>
                                <p:cTn id="151" presetID="6" presetClass="emph" presetSubtype="0" decel="100000" fill="hold" grpId="3" nodeType="withEffect">
                                  <p:stCondLst>
                                    <p:cond delay="1495"/>
                                  </p:stCondLst>
                                  <p:childTnLst>
                                    <p:animScale>
                                      <p:cBhvr>
                                        <p:cTn id="152" dur="1125" fill="hold"/>
                                        <p:tgtEl>
                                          <p:spTgt spid="78"/>
                                        </p:tgtEl>
                                      </p:cBhvr>
                                      <p:by x="33000" y="33000"/>
                                    </p:animScale>
                                  </p:childTnLst>
                                </p:cTn>
                              </p:par>
                              <p:par>
                                <p:cTn id="153" presetID="10" presetClass="entr" presetSubtype="0" fill="hold" grpId="0" nodeType="withEffect">
                                  <p:stCondLst>
                                    <p:cond delay="172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375"/>
                                        <p:tgtEl>
                                          <p:spTgt spid="89"/>
                                        </p:tgtEl>
                                      </p:cBhvr>
                                    </p:animEffect>
                                  </p:childTnLst>
                                </p:cTn>
                              </p:par>
                              <p:par>
                                <p:cTn id="156" presetID="0" presetClass="path" presetSubtype="0" decel="46000" fill="hold" grpId="1" nodeType="withEffect">
                                  <p:stCondLst>
                                    <p:cond delay="1720"/>
                                  </p:stCondLst>
                                  <p:childTnLst>
                                    <p:animMotion origin="layout" path="M 7.03105E-17 4.44444E-6 C -0.05299 0.00463 -0.05872 0.00925 -0.07357 0.0074 C -0.08854 0.00532 -0.12109 0.00138 -0.17448 -0.0095 " pathEditMode="relative" rAng="0" ptsTypes="AAA">
                                      <p:cBhvr>
                                        <p:cTn id="157" dur="1125" spd="-100000" fill="hold"/>
                                        <p:tgtEl>
                                          <p:spTgt spid="89"/>
                                        </p:tgtEl>
                                        <p:attrNameLst>
                                          <p:attrName>ppt_x</p:attrName>
                                          <p:attrName>ppt_y</p:attrName>
                                        </p:attrNameLst>
                                      </p:cBhvr>
                                      <p:rCtr x="-8724" y="-93"/>
                                    </p:animMotion>
                                  </p:childTnLst>
                                </p:cTn>
                              </p:par>
                              <p:par>
                                <p:cTn id="158" presetID="10" presetClass="entr" presetSubtype="0" fill="hold" grpId="0" nodeType="withEffect">
                                  <p:stCondLst>
                                    <p:cond delay="172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375"/>
                                        <p:tgtEl>
                                          <p:spTgt spid="56"/>
                                        </p:tgtEl>
                                      </p:cBhvr>
                                    </p:animEffect>
                                  </p:childTnLst>
                                </p:cTn>
                              </p:par>
                              <p:par>
                                <p:cTn id="161" presetID="0" presetClass="path" presetSubtype="0" decel="46000" fill="hold" grpId="1" nodeType="withEffect">
                                  <p:stCondLst>
                                    <p:cond delay="1720"/>
                                  </p:stCondLst>
                                  <p:childTnLst>
                                    <p:animMotion origin="layout" path="M -0.00026 -0.00069 C -0.0013 -0.00139 -0.00404 -0.00139 -0.00664 -0.00139 C -0.00873 -0.00162 -0.01276 -0.00162 -0.01589 -0.00278 C -0.01966 -0.00278 -0.03919 -0.00486 -0.04675 -0.00555 " pathEditMode="relative" rAng="0" ptsTypes="AAAA">
                                      <p:cBhvr>
                                        <p:cTn id="162" dur="1125" spd="-100000" fill="hold"/>
                                        <p:tgtEl>
                                          <p:spTgt spid="56"/>
                                        </p:tgtEl>
                                        <p:attrNameLst>
                                          <p:attrName>ppt_x</p:attrName>
                                          <p:attrName>ppt_y</p:attrName>
                                        </p:attrNameLst>
                                      </p:cBhvr>
                                      <p:rCtr x="-2331" y="-255"/>
                                    </p:animMotion>
                                  </p:childTnLst>
                                </p:cTn>
                              </p:par>
                              <p:par>
                                <p:cTn id="163" presetID="6" presetClass="emph" presetSubtype="0" fill="hold" grpId="2" nodeType="withEffect">
                                  <p:stCondLst>
                                    <p:cond delay="1720"/>
                                  </p:stCondLst>
                                  <p:childTnLst>
                                    <p:animScale>
                                      <p:cBhvr>
                                        <p:cTn id="164" dur="7" fill="hold"/>
                                        <p:tgtEl>
                                          <p:spTgt spid="56"/>
                                        </p:tgtEl>
                                      </p:cBhvr>
                                      <p:by x="300000" y="300000"/>
                                    </p:animScale>
                                  </p:childTnLst>
                                </p:cTn>
                              </p:par>
                              <p:par>
                                <p:cTn id="165" presetID="6" presetClass="emph" presetSubtype="0" decel="100000" fill="hold" grpId="3" nodeType="withEffect">
                                  <p:stCondLst>
                                    <p:cond delay="1720"/>
                                  </p:stCondLst>
                                  <p:childTnLst>
                                    <p:animScale>
                                      <p:cBhvr>
                                        <p:cTn id="166" dur="1125" fill="hold"/>
                                        <p:tgtEl>
                                          <p:spTgt spid="56"/>
                                        </p:tgtEl>
                                      </p:cBhvr>
                                      <p:by x="33000" y="33000"/>
                                    </p:animScale>
                                  </p:childTnLst>
                                </p:cTn>
                              </p:par>
                              <p:par>
                                <p:cTn id="167" presetID="10" presetClass="entr" presetSubtype="0" fill="hold" grpId="0" nodeType="withEffect">
                                  <p:stCondLst>
                                    <p:cond delay="1653"/>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375"/>
                                        <p:tgtEl>
                                          <p:spTgt spid="95"/>
                                        </p:tgtEl>
                                      </p:cBhvr>
                                    </p:animEffect>
                                  </p:childTnLst>
                                </p:cTn>
                              </p:par>
                              <p:par>
                                <p:cTn id="170" presetID="0" presetClass="path" presetSubtype="0" decel="46000" fill="hold" grpId="1" nodeType="withEffect">
                                  <p:stCondLst>
                                    <p:cond delay="1653"/>
                                  </p:stCondLst>
                                  <p:childTnLst>
                                    <p:animMotion origin="layout" path="M -0.00026 -0.0007 C -0.0069 -0.0007 -0.02434 0.01504 -0.04049 0.02268 C -0.05716 0.0294 -0.07447 0.03565 -0.0996 0.0412 C -0.12434 0.04629 -0.12942 0.03171 -0.17734 0.04491 " pathEditMode="relative" rAng="0" ptsTypes="AAAA">
                                      <p:cBhvr>
                                        <p:cTn id="171" dur="1125" spd="-100000" fill="hold"/>
                                        <p:tgtEl>
                                          <p:spTgt spid="95"/>
                                        </p:tgtEl>
                                        <p:attrNameLst>
                                          <p:attrName>ppt_x</p:attrName>
                                          <p:attrName>ppt_y</p:attrName>
                                        </p:attrNameLst>
                                      </p:cBhvr>
                                      <p:rCtr x="-8854" y="2269"/>
                                    </p:animMotion>
                                  </p:childTnLst>
                                </p:cTn>
                              </p:par>
                              <p:par>
                                <p:cTn id="172" presetID="10" presetClass="entr" presetSubtype="0" fill="hold" grpId="0" nodeType="withEffect">
                                  <p:stCondLst>
                                    <p:cond delay="1465"/>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375"/>
                                        <p:tgtEl>
                                          <p:spTgt spid="97"/>
                                        </p:tgtEl>
                                      </p:cBhvr>
                                    </p:animEffect>
                                  </p:childTnLst>
                                </p:cTn>
                              </p:par>
                              <p:par>
                                <p:cTn id="175" presetID="0" presetClass="path" presetSubtype="0" decel="46000" fill="hold" grpId="1" nodeType="withEffect">
                                  <p:stCondLst>
                                    <p:cond delay="1465"/>
                                  </p:stCondLst>
                                  <p:childTnLst>
                                    <p:animMotion origin="layout" path="M -0.00026 -0.0007 C -0.02617 -0.00394 -0.03034 -0.00394 -0.04701 -0.0088 C -0.06458 -0.01505 -0.075 -0.02153 -0.10169 -0.03727 " pathEditMode="relative" rAng="0" ptsTypes="AAA">
                                      <p:cBhvr>
                                        <p:cTn id="176" dur="1125" spd="-100000" fill="hold"/>
                                        <p:tgtEl>
                                          <p:spTgt spid="97"/>
                                        </p:tgtEl>
                                        <p:attrNameLst>
                                          <p:attrName>ppt_x</p:attrName>
                                          <p:attrName>ppt_y</p:attrName>
                                        </p:attrNameLst>
                                      </p:cBhvr>
                                      <p:rCtr x="-5078" y="-1829"/>
                                    </p:animMotion>
                                  </p:childTnLst>
                                </p:cTn>
                              </p:par>
                              <p:par>
                                <p:cTn id="177" presetID="10" presetClass="entr" presetSubtype="0" fill="hold" grpId="0" nodeType="withEffect">
                                  <p:stCondLst>
                                    <p:cond delay="903"/>
                                  </p:stCondLst>
                                  <p:childTnLst>
                                    <p:set>
                                      <p:cBhvr>
                                        <p:cTn id="178" dur="1" fill="hold">
                                          <p:stCondLst>
                                            <p:cond delay="0"/>
                                          </p:stCondLst>
                                        </p:cTn>
                                        <p:tgtEl>
                                          <p:spTgt spid="81"/>
                                        </p:tgtEl>
                                        <p:attrNameLst>
                                          <p:attrName>style.visibility</p:attrName>
                                        </p:attrNameLst>
                                      </p:cBhvr>
                                      <p:to>
                                        <p:strVal val="visible"/>
                                      </p:to>
                                    </p:set>
                                    <p:animEffect transition="in" filter="fade">
                                      <p:cBhvr>
                                        <p:cTn id="179" dur="375"/>
                                        <p:tgtEl>
                                          <p:spTgt spid="81"/>
                                        </p:tgtEl>
                                      </p:cBhvr>
                                    </p:animEffect>
                                  </p:childTnLst>
                                </p:cTn>
                              </p:par>
                              <p:par>
                                <p:cTn id="180" presetID="0" presetClass="path" presetSubtype="0" decel="46000" fill="hold" grpId="1" nodeType="withEffect">
                                  <p:stCondLst>
                                    <p:cond delay="903"/>
                                  </p:stCondLst>
                                  <p:childTnLst>
                                    <p:animMotion origin="layout" path="M -0.00026 -0.0007 C -0.01172 -0.00232 -0.01784 -0.00278 -0.02487 -0.00347 C -0.03216 -0.00417 -0.04518 -0.00533 -0.06549 -0.00741 " pathEditMode="relative" rAng="0" ptsTypes="AAA">
                                      <p:cBhvr>
                                        <p:cTn id="181" dur="1125" spd="-100000" fill="hold"/>
                                        <p:tgtEl>
                                          <p:spTgt spid="81"/>
                                        </p:tgtEl>
                                        <p:attrNameLst>
                                          <p:attrName>ppt_x</p:attrName>
                                          <p:attrName>ppt_y</p:attrName>
                                        </p:attrNameLst>
                                      </p:cBhvr>
                                      <p:rCtr x="-3268" y="-347"/>
                                    </p:animMotion>
                                  </p:childTnLst>
                                </p:cTn>
                              </p:par>
                              <p:par>
                                <p:cTn id="182" presetID="10" presetClass="entr" presetSubtype="0" fill="hold" grpId="0" nodeType="withEffect">
                                  <p:stCondLst>
                                    <p:cond delay="109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375"/>
                                        <p:tgtEl>
                                          <p:spTgt spid="72"/>
                                        </p:tgtEl>
                                      </p:cBhvr>
                                    </p:animEffect>
                                  </p:childTnLst>
                                </p:cTn>
                              </p:par>
                              <p:par>
                                <p:cTn id="185" presetID="0" presetClass="path" presetSubtype="0" decel="46000" fill="hold" grpId="1" nodeType="withEffect">
                                  <p:stCondLst>
                                    <p:cond delay="1090"/>
                                  </p:stCondLst>
                                  <p:childTnLst>
                                    <p:animMotion origin="layout" path="M -0.00026 -0.00069 C -0.01159 0.00232 -0.01771 0.00325 -0.02487 0.0044 C -0.03216 0.00602 -0.04505 0.00857 -0.06537 0.0132 " pathEditMode="relative" rAng="0" ptsTypes="AAA">
                                      <p:cBhvr>
                                        <p:cTn id="186" dur="1125" spd="-100000" fill="hold"/>
                                        <p:tgtEl>
                                          <p:spTgt spid="72"/>
                                        </p:tgtEl>
                                        <p:attrNameLst>
                                          <p:attrName>ppt_x</p:attrName>
                                          <p:attrName>ppt_y</p:attrName>
                                        </p:attrNameLst>
                                      </p:cBhvr>
                                      <p:rCtr x="-3255" y="694"/>
                                    </p:animMotion>
                                  </p:childTnLst>
                                </p:cTn>
                              </p:par>
                              <p:par>
                                <p:cTn id="187" presetID="6" presetClass="emph" presetSubtype="0" fill="hold" grpId="2" nodeType="withEffect">
                                  <p:stCondLst>
                                    <p:cond delay="1465"/>
                                  </p:stCondLst>
                                  <p:childTnLst>
                                    <p:animScale>
                                      <p:cBhvr>
                                        <p:cTn id="188" dur="7" fill="hold"/>
                                        <p:tgtEl>
                                          <p:spTgt spid="72"/>
                                        </p:tgtEl>
                                      </p:cBhvr>
                                      <p:by x="300000" y="300000"/>
                                    </p:animScale>
                                  </p:childTnLst>
                                </p:cTn>
                              </p:par>
                              <p:par>
                                <p:cTn id="189" presetID="6" presetClass="emph" presetSubtype="0" decel="100000" fill="hold" grpId="3" nodeType="withEffect">
                                  <p:stCondLst>
                                    <p:cond delay="1465"/>
                                  </p:stCondLst>
                                  <p:childTnLst>
                                    <p:animScale>
                                      <p:cBhvr>
                                        <p:cTn id="190" dur="1125" fill="hold"/>
                                        <p:tgtEl>
                                          <p:spTgt spid="72"/>
                                        </p:tgtEl>
                                      </p:cBhvr>
                                      <p:by x="33000" y="33000"/>
                                    </p:animScale>
                                  </p:childTnLst>
                                </p:cTn>
                              </p:par>
                              <p:par>
                                <p:cTn id="191" presetID="10" presetClass="entr" presetSubtype="0" fill="hold" grpId="0" nodeType="withEffect">
                                  <p:stCondLst>
                                    <p:cond delay="134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375"/>
                                        <p:tgtEl>
                                          <p:spTgt spid="122"/>
                                        </p:tgtEl>
                                      </p:cBhvr>
                                    </p:animEffect>
                                  </p:childTnLst>
                                </p:cTn>
                              </p:par>
                              <p:par>
                                <p:cTn id="194" presetID="0" presetClass="path" presetSubtype="0" decel="46000" fill="hold" grpId="1" nodeType="withEffect">
                                  <p:stCondLst>
                                    <p:cond delay="1340"/>
                                  </p:stCondLst>
                                  <p:childTnLst>
                                    <p:animMotion origin="layout" path="M -0.00026 -0.00069 C -0.04597 0.00996 -0.07318 0.02986 -0.0974 0.04005 C -0.12123 0.04977 -0.17526 0.08172 -0.25938 0.15 " pathEditMode="relative" rAng="0" ptsTypes="AAA">
                                      <p:cBhvr>
                                        <p:cTn id="195" dur="1000" spd="-100000" fill="hold"/>
                                        <p:tgtEl>
                                          <p:spTgt spid="122"/>
                                        </p:tgtEl>
                                        <p:attrNameLst>
                                          <p:attrName>ppt_x</p:attrName>
                                          <p:attrName>ppt_y</p:attrName>
                                        </p:attrNameLst>
                                      </p:cBhvr>
                                      <p:rCtr x="-12956" y="7523"/>
                                    </p:animMotion>
                                  </p:childTnLst>
                                </p:cTn>
                              </p:par>
                              <p:par>
                                <p:cTn id="196" presetID="6" presetClass="emph" presetSubtype="0" fill="hold" grpId="2" nodeType="withEffect">
                                  <p:stCondLst>
                                    <p:cond delay="1340"/>
                                  </p:stCondLst>
                                  <p:childTnLst>
                                    <p:animScale>
                                      <p:cBhvr>
                                        <p:cTn id="197" dur="7" fill="hold"/>
                                        <p:tgtEl>
                                          <p:spTgt spid="122"/>
                                        </p:tgtEl>
                                      </p:cBhvr>
                                      <p:by x="500000" y="500000"/>
                                    </p:animScale>
                                  </p:childTnLst>
                                </p:cTn>
                              </p:par>
                              <p:par>
                                <p:cTn id="198" presetID="6" presetClass="emph" presetSubtype="0" decel="100000" fill="hold" grpId="3" nodeType="withEffect">
                                  <p:stCondLst>
                                    <p:cond delay="1340"/>
                                  </p:stCondLst>
                                  <p:childTnLst>
                                    <p:animScale>
                                      <p:cBhvr>
                                        <p:cTn id="199" dur="1000" fill="hold"/>
                                        <p:tgtEl>
                                          <p:spTgt spid="122"/>
                                        </p:tgtEl>
                                      </p:cBhvr>
                                      <p:by x="20000" y="20000"/>
                                    </p:animScale>
                                  </p:childTnLst>
                                </p:cTn>
                              </p:par>
                              <p:par>
                                <p:cTn id="200" presetID="10" presetClass="entr" presetSubtype="0" fill="hold" grpId="0" nodeType="withEffect">
                                  <p:stCondLst>
                                    <p:cond delay="1465"/>
                                  </p:stCondLst>
                                  <p:childTnLst>
                                    <p:set>
                                      <p:cBhvr>
                                        <p:cTn id="201" dur="1" fill="hold">
                                          <p:stCondLst>
                                            <p:cond delay="0"/>
                                          </p:stCondLst>
                                        </p:cTn>
                                        <p:tgtEl>
                                          <p:spTgt spid="124"/>
                                        </p:tgtEl>
                                        <p:attrNameLst>
                                          <p:attrName>style.visibility</p:attrName>
                                        </p:attrNameLst>
                                      </p:cBhvr>
                                      <p:to>
                                        <p:strVal val="visible"/>
                                      </p:to>
                                    </p:set>
                                    <p:animEffect transition="in" filter="fade">
                                      <p:cBhvr>
                                        <p:cTn id="202" dur="375"/>
                                        <p:tgtEl>
                                          <p:spTgt spid="124"/>
                                        </p:tgtEl>
                                      </p:cBhvr>
                                    </p:animEffect>
                                  </p:childTnLst>
                                </p:cTn>
                              </p:par>
                              <p:par>
                                <p:cTn id="203" presetID="0" presetClass="path" presetSubtype="0" decel="100000" fill="hold" grpId="1" nodeType="withEffect">
                                  <p:stCondLst>
                                    <p:cond delay="1465"/>
                                  </p:stCondLst>
                                  <p:childTnLst>
                                    <p:animMotion origin="layout" path="M 3.95833E-6 0.00417 C -0.03829 0.00139 -0.23086 0.00856 -0.25677 0.00995 C -0.28282 0.01111 -0.5375 0.01852 -0.703 0.02106 " pathEditMode="relative" rAng="0" ptsTypes="AAA">
                                      <p:cBhvr>
                                        <p:cTn id="204" dur="1688" spd="-100000" fill="hold"/>
                                        <p:tgtEl>
                                          <p:spTgt spid="124"/>
                                        </p:tgtEl>
                                        <p:attrNameLst>
                                          <p:attrName>ppt_x</p:attrName>
                                          <p:attrName>ppt_y</p:attrName>
                                        </p:attrNameLst>
                                      </p:cBhvr>
                                      <p:rCtr x="-35156" y="810"/>
                                    </p:animMotion>
                                  </p:childTnLst>
                                </p:cTn>
                              </p:par>
                              <p:par>
                                <p:cTn id="205" presetID="6" presetClass="emph" presetSubtype="0" fill="hold" grpId="2" nodeType="withEffect">
                                  <p:stCondLst>
                                    <p:cond delay="1465"/>
                                  </p:stCondLst>
                                  <p:childTnLst>
                                    <p:animScale>
                                      <p:cBhvr>
                                        <p:cTn id="206" dur="7" fill="hold"/>
                                        <p:tgtEl>
                                          <p:spTgt spid="124"/>
                                        </p:tgtEl>
                                      </p:cBhvr>
                                      <p:by x="200000" y="200000"/>
                                    </p:animScale>
                                  </p:childTnLst>
                                </p:cTn>
                              </p:par>
                              <p:par>
                                <p:cTn id="207" presetID="6" presetClass="emph" presetSubtype="0" decel="100000" fill="hold" grpId="3" nodeType="withEffect">
                                  <p:stCondLst>
                                    <p:cond delay="1465"/>
                                  </p:stCondLst>
                                  <p:childTnLst>
                                    <p:animScale>
                                      <p:cBhvr>
                                        <p:cTn id="208" dur="1688" fill="hold"/>
                                        <p:tgtEl>
                                          <p:spTgt spid="124"/>
                                        </p:tgtEl>
                                      </p:cBhvr>
                                      <p:by x="50000" y="50000"/>
                                    </p:animScale>
                                  </p:childTnLst>
                                </p:cTn>
                              </p:par>
                              <p:par>
                                <p:cTn id="209" presetID="10" presetClass="entr" presetSubtype="0" fill="hold" grpId="1" nodeType="withEffect">
                                  <p:stCondLst>
                                    <p:cond delay="1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2000"/>
                                        <p:tgtEl>
                                          <p:spTgt spid="129"/>
                                        </p:tgtEl>
                                      </p:cBhvr>
                                    </p:animEffect>
                                  </p:childTnLst>
                                </p:cTn>
                              </p:par>
                              <p:par>
                                <p:cTn id="212" presetID="42" presetClass="entr" presetSubtype="0" fill="hold" grpId="0" nodeType="withEffect">
                                  <p:stCondLst>
                                    <p:cond delay="100"/>
                                  </p:stCondLst>
                                  <p:childTnLst>
                                    <p:set>
                                      <p:cBhvr>
                                        <p:cTn id="213" dur="1" fill="hold">
                                          <p:stCondLst>
                                            <p:cond delay="0"/>
                                          </p:stCondLst>
                                        </p:cTn>
                                        <p:tgtEl>
                                          <p:spTgt spid="129"/>
                                        </p:tgtEl>
                                        <p:attrNameLst>
                                          <p:attrName>style.visibility</p:attrName>
                                        </p:attrNameLst>
                                      </p:cBhvr>
                                      <p:to>
                                        <p:strVal val="visible"/>
                                      </p:to>
                                    </p:set>
                                    <p:animEffect transition="in" filter="fade">
                                      <p:cBhvr>
                                        <p:cTn id="214" dur="1500"/>
                                        <p:tgtEl>
                                          <p:spTgt spid="129"/>
                                        </p:tgtEl>
                                      </p:cBhvr>
                                    </p:animEffect>
                                    <p:anim calcmode="lin" valueType="num">
                                      <p:cBhvr>
                                        <p:cTn id="215" dur="1500" fill="hold"/>
                                        <p:tgtEl>
                                          <p:spTgt spid="129"/>
                                        </p:tgtEl>
                                        <p:attrNameLst>
                                          <p:attrName>ppt_x</p:attrName>
                                        </p:attrNameLst>
                                      </p:cBhvr>
                                      <p:tavLst>
                                        <p:tav tm="0">
                                          <p:val>
                                            <p:strVal val="#ppt_x"/>
                                          </p:val>
                                        </p:tav>
                                        <p:tav tm="100000">
                                          <p:val>
                                            <p:strVal val="#ppt_x"/>
                                          </p:val>
                                        </p:tav>
                                      </p:tavLst>
                                    </p:anim>
                                    <p:anim calcmode="lin" valueType="num">
                                      <p:cBhvr>
                                        <p:cTn id="216"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pic>
        <p:nvPicPr>
          <p:cNvPr id="6" name="图片 5">
            <a:extLst>
              <a:ext uri="{FF2B5EF4-FFF2-40B4-BE49-F238E27FC236}">
                <a16:creationId xmlns:a16="http://schemas.microsoft.com/office/drawing/2014/main" id="{CBE66143-94A1-47AB-AA30-4495625C8C2F}"/>
              </a:ext>
            </a:extLst>
          </p:cNvPr>
          <p:cNvPicPr>
            <a:picLocks noChangeAspect="1"/>
          </p:cNvPicPr>
          <p:nvPr/>
        </p:nvPicPr>
        <p:blipFill>
          <a:blip r:embed="rId3"/>
          <a:stretch>
            <a:fillRect/>
          </a:stretch>
        </p:blipFill>
        <p:spPr>
          <a:xfrm>
            <a:off x="2780704" y="1119427"/>
            <a:ext cx="6630591" cy="5000595"/>
          </a:xfrm>
          <a:prstGeom prst="rect">
            <a:avLst/>
          </a:prstGeom>
        </p:spPr>
      </p:pic>
    </p:spTree>
    <p:extLst>
      <p:ext uri="{BB962C8B-B14F-4D97-AF65-F5344CB8AC3E}">
        <p14:creationId xmlns:p14="http://schemas.microsoft.com/office/powerpoint/2010/main" val="28904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pic>
        <p:nvPicPr>
          <p:cNvPr id="7" name="图片 6">
            <a:extLst>
              <a:ext uri="{FF2B5EF4-FFF2-40B4-BE49-F238E27FC236}">
                <a16:creationId xmlns:a16="http://schemas.microsoft.com/office/drawing/2014/main" id="{2E7470D9-9980-4607-AF31-681EA5F7F928}"/>
              </a:ext>
            </a:extLst>
          </p:cNvPr>
          <p:cNvPicPr>
            <a:picLocks noChangeAspect="1"/>
          </p:cNvPicPr>
          <p:nvPr/>
        </p:nvPicPr>
        <p:blipFill>
          <a:blip r:embed="rId3"/>
          <a:stretch>
            <a:fillRect/>
          </a:stretch>
        </p:blipFill>
        <p:spPr>
          <a:xfrm>
            <a:off x="2679284" y="1081809"/>
            <a:ext cx="7018628" cy="4869602"/>
          </a:xfrm>
          <a:prstGeom prst="rect">
            <a:avLst/>
          </a:prstGeom>
        </p:spPr>
      </p:pic>
    </p:spTree>
    <p:extLst>
      <p:ext uri="{BB962C8B-B14F-4D97-AF65-F5344CB8AC3E}">
        <p14:creationId xmlns:p14="http://schemas.microsoft.com/office/powerpoint/2010/main" val="7186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sp>
        <p:nvSpPr>
          <p:cNvPr id="8" name="文本框 7">
            <a:extLst>
              <a:ext uri="{FF2B5EF4-FFF2-40B4-BE49-F238E27FC236}">
                <a16:creationId xmlns:a16="http://schemas.microsoft.com/office/drawing/2014/main" id="{22AD62C7-51D9-4279-985A-ECFB1909B0F5}"/>
              </a:ext>
            </a:extLst>
          </p:cNvPr>
          <p:cNvSpPr txBox="1"/>
          <p:nvPr/>
        </p:nvSpPr>
        <p:spPr>
          <a:xfrm>
            <a:off x="3284220" y="2551837"/>
            <a:ext cx="6151880" cy="1754326"/>
          </a:xfrm>
          <a:prstGeom prst="rect">
            <a:avLst/>
          </a:prstGeom>
          <a:noFill/>
        </p:spPr>
        <p:txBody>
          <a:bodyPr wrap="square">
            <a:spAutoFit/>
          </a:bodyPr>
          <a:lstStyle/>
          <a:p>
            <a:r>
              <a:rPr lang="en-US" altLang="zh-CN" dirty="0"/>
              <a:t>Nowadays, online shopping is very developed, but it will still take two to three days for transportation. We hope to build a snack trading platform between the small snack shops nearby the campus and the students, where students can buy snacks easily in less than one day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Requirement</a:t>
            </a:r>
            <a:endParaRPr lang="zh-CN" altLang="en-US" sz="2800" dirty="0"/>
          </a:p>
        </p:txBody>
      </p:sp>
      <p:sp>
        <p:nvSpPr>
          <p:cNvPr id="63" name="文本框 62">
            <a:extLst>
              <a:ext uri="{FF2B5EF4-FFF2-40B4-BE49-F238E27FC236}">
                <a16:creationId xmlns:a16="http://schemas.microsoft.com/office/drawing/2014/main" id="{3BEC9CD2-E9CC-429E-AFB7-59B25F7A0E9D}"/>
              </a:ext>
            </a:extLst>
          </p:cNvPr>
          <p:cNvSpPr txBox="1"/>
          <p:nvPr/>
        </p:nvSpPr>
        <p:spPr>
          <a:xfrm>
            <a:off x="2624659" y="1164681"/>
            <a:ext cx="6416040" cy="5078313"/>
          </a:xfrm>
          <a:prstGeom prst="rect">
            <a:avLst/>
          </a:prstGeom>
          <a:noFill/>
        </p:spPr>
        <p:txBody>
          <a:bodyPr wrap="square">
            <a:spAutoFit/>
          </a:bodyPr>
          <a:lstStyle/>
          <a:p>
            <a:r>
              <a:rPr lang="en-US" altLang="zh-CN" dirty="0"/>
              <a:t>Access of the game store for merchants and management of the company must be accomplished through a Web site.</a:t>
            </a:r>
          </a:p>
          <a:p>
            <a:endParaRPr lang="en-US" altLang="zh-CN" dirty="0"/>
          </a:p>
          <a:p>
            <a:r>
              <a:rPr lang="en-US" altLang="zh-CN" dirty="0"/>
              <a:t>The system must allow the customer to search our system for his or her favorite snack and add the snack to the shopping cart or wish list. </a:t>
            </a:r>
          </a:p>
          <a:p>
            <a:endParaRPr lang="en-US" altLang="zh-CN" dirty="0"/>
          </a:p>
          <a:p>
            <a:r>
              <a:rPr lang="en-US" altLang="zh-CN" dirty="0"/>
              <a:t>After the purchase of certain snacks, and after the purchase of snacks to convey their personal opinions on the product, such as the freshness of the product, how the product looks, etc. 	</a:t>
            </a:r>
          </a:p>
          <a:p>
            <a:endParaRPr lang="en-US" altLang="zh-CN" dirty="0"/>
          </a:p>
          <a:p>
            <a:r>
              <a:rPr lang="en-US" altLang="zh-CN" dirty="0"/>
              <a:t>The system must provide a platform for sellers to add new products and manage information about their products and easily manage orders. </a:t>
            </a:r>
          </a:p>
          <a:p>
            <a:endParaRPr lang="en-US" altLang="zh-CN" dirty="0"/>
          </a:p>
          <a:p>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9861894" cy="523220"/>
          </a:xfrm>
          <a:prstGeom prst="rect">
            <a:avLst/>
          </a:prstGeom>
          <a:noFill/>
        </p:spPr>
        <p:txBody>
          <a:bodyPr wrap="square" rtlCol="0">
            <a:spAutoFit/>
          </a:bodyPr>
          <a:lstStyle/>
          <a:p>
            <a:r>
              <a:rPr lang="en-US" altLang="zh-CN" sz="2800" dirty="0"/>
              <a:t>Business Case</a:t>
            </a:r>
            <a:r>
              <a:rPr lang="zh-CN" altLang="en-US" sz="2800" dirty="0"/>
              <a:t> </a:t>
            </a:r>
            <a:r>
              <a:rPr lang="en-US" altLang="zh-CN" sz="2800" dirty="0"/>
              <a:t>-- Executive Summary</a:t>
            </a:r>
            <a:endParaRPr lang="zh-CN" altLang="en-US" sz="2800" dirty="0"/>
          </a:p>
        </p:txBody>
      </p:sp>
      <p:sp>
        <p:nvSpPr>
          <p:cNvPr id="61" name="文本框 60">
            <a:extLst>
              <a:ext uri="{FF2B5EF4-FFF2-40B4-BE49-F238E27FC236}">
                <a16:creationId xmlns:a16="http://schemas.microsoft.com/office/drawing/2014/main" id="{71172E95-1226-4264-970B-63371ADEB5AA}"/>
              </a:ext>
            </a:extLst>
          </p:cNvPr>
          <p:cNvSpPr txBox="1"/>
          <p:nvPr/>
        </p:nvSpPr>
        <p:spPr>
          <a:xfrm>
            <a:off x="398039" y="1859339"/>
            <a:ext cx="4959433" cy="3139321"/>
          </a:xfrm>
          <a:prstGeom prst="rect">
            <a:avLst/>
          </a:prstGeom>
          <a:noFill/>
        </p:spPr>
        <p:txBody>
          <a:bodyPr wrap="square">
            <a:spAutoFit/>
          </a:bodyPr>
          <a:lstStyle/>
          <a:p>
            <a:r>
              <a:rPr lang="en-US" altLang="zh-CN" b="1" dirty="0"/>
              <a:t>Problem: </a:t>
            </a:r>
          </a:p>
          <a:p>
            <a:r>
              <a:rPr lang="en-US" altLang="zh-CN" dirty="0"/>
              <a:t>In the early stages of platform development, how to ensure enough novel snack content for players to choose. </a:t>
            </a:r>
          </a:p>
          <a:p>
            <a:endParaRPr lang="en-US" altLang="zh-CN" dirty="0"/>
          </a:p>
          <a:p>
            <a:endParaRPr lang="en-US" altLang="zh-CN" dirty="0"/>
          </a:p>
          <a:p>
            <a:r>
              <a:rPr lang="en-US" altLang="zh-CN" dirty="0"/>
              <a:t>Security: how to make sure that the content of the snack is not pirate. </a:t>
            </a:r>
          </a:p>
          <a:p>
            <a:endParaRPr lang="en-US" altLang="zh-CN" dirty="0"/>
          </a:p>
          <a:p>
            <a:r>
              <a:rPr lang="en-US" altLang="zh-CN" dirty="0"/>
              <a:t>At the same time how can we commit to the increment of platform reputation.</a:t>
            </a:r>
            <a:endParaRPr lang="zh-CN" altLang="en-US" dirty="0"/>
          </a:p>
        </p:txBody>
      </p:sp>
      <p:sp>
        <p:nvSpPr>
          <p:cNvPr id="62" name="文本框 61">
            <a:extLst>
              <a:ext uri="{FF2B5EF4-FFF2-40B4-BE49-F238E27FC236}">
                <a16:creationId xmlns:a16="http://schemas.microsoft.com/office/drawing/2014/main" id="{0C6FDC9F-0EAB-4B0B-A0D9-428921BB02C1}"/>
              </a:ext>
            </a:extLst>
          </p:cNvPr>
          <p:cNvSpPr txBox="1"/>
          <p:nvPr/>
        </p:nvSpPr>
        <p:spPr>
          <a:xfrm>
            <a:off x="5649295" y="1859339"/>
            <a:ext cx="4712818" cy="3970318"/>
          </a:xfrm>
          <a:prstGeom prst="rect">
            <a:avLst/>
          </a:prstGeom>
          <a:noFill/>
        </p:spPr>
        <p:txBody>
          <a:bodyPr wrap="square">
            <a:spAutoFit/>
          </a:bodyPr>
          <a:lstStyle/>
          <a:p>
            <a:r>
              <a:rPr lang="en-US" altLang="zh-CN" b="1" dirty="0"/>
              <a:t>Opportunity:</a:t>
            </a:r>
            <a:r>
              <a:rPr lang="en-US" altLang="zh-CN" dirty="0"/>
              <a:t> </a:t>
            </a:r>
          </a:p>
          <a:p>
            <a:r>
              <a:rPr lang="en-US" altLang="zh-CN" dirty="0"/>
              <a:t>If we can ensure full communication with manufacturers and users, and timely adjust the problems in the early stage of the platform, the business mode will be more standardized and safe. </a:t>
            </a:r>
          </a:p>
          <a:p>
            <a:endParaRPr lang="en-US" altLang="zh-CN" dirty="0"/>
          </a:p>
          <a:p>
            <a:r>
              <a:rPr lang="en-US" altLang="zh-CN" dirty="0"/>
              <a:t>With a unique sales style, in the follow-up development, we will strive to create a platform atmosphere, guide the platform culture, and give users a greater sense of belonging and convenience, so as to lay a solid foundation for future development.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0" y="386060"/>
            <a:ext cx="7879997" cy="523220"/>
          </a:xfrm>
          <a:prstGeom prst="rect">
            <a:avLst/>
          </a:prstGeom>
          <a:noFill/>
        </p:spPr>
        <p:txBody>
          <a:bodyPr wrap="square" rtlCol="0">
            <a:spAutoFit/>
          </a:bodyPr>
          <a:lstStyle/>
          <a:p>
            <a:r>
              <a:rPr lang="en-US" altLang="zh-CN" sz="2800" dirty="0"/>
              <a:t>MOV</a:t>
            </a:r>
            <a:r>
              <a:rPr lang="zh-CN" altLang="en-US" sz="2800" dirty="0"/>
              <a:t>（</a:t>
            </a:r>
            <a:r>
              <a:rPr lang="en-US" altLang="zh-CN" sz="2800" dirty="0"/>
              <a:t>Measurable Organizational Values</a:t>
            </a:r>
            <a:r>
              <a:rPr lang="zh-CN" altLang="en-US" sz="2800" dirty="0"/>
              <a:t>）</a:t>
            </a:r>
          </a:p>
        </p:txBody>
      </p:sp>
      <p:pic>
        <p:nvPicPr>
          <p:cNvPr id="3" name="图片 2">
            <a:extLst>
              <a:ext uri="{FF2B5EF4-FFF2-40B4-BE49-F238E27FC236}">
                <a16:creationId xmlns:a16="http://schemas.microsoft.com/office/drawing/2014/main" id="{5DD487A6-015D-4273-ACA7-4323B98769F4}"/>
              </a:ext>
            </a:extLst>
          </p:cNvPr>
          <p:cNvPicPr>
            <a:picLocks noChangeAspect="1"/>
          </p:cNvPicPr>
          <p:nvPr/>
        </p:nvPicPr>
        <p:blipFill>
          <a:blip r:embed="rId3"/>
          <a:stretch>
            <a:fillRect/>
          </a:stretch>
        </p:blipFill>
        <p:spPr>
          <a:xfrm>
            <a:off x="2441202" y="1367811"/>
            <a:ext cx="7382611" cy="4675273"/>
          </a:xfrm>
          <a:prstGeom prst="rect">
            <a:avLst/>
          </a:prstGeom>
        </p:spPr>
      </p:pic>
    </p:spTree>
    <p:extLst>
      <p:ext uri="{BB962C8B-B14F-4D97-AF65-F5344CB8AC3E}">
        <p14:creationId xmlns:p14="http://schemas.microsoft.com/office/powerpoint/2010/main" val="17133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TotalTime>
  <Words>2053</Words>
  <Application>Microsoft Office PowerPoint</Application>
  <PresentationFormat>宽屏</PresentationFormat>
  <Paragraphs>272</Paragraphs>
  <Slides>37</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等线</vt:lpstr>
      <vt:lpstr>华文细黑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https://dxpu.taobao.com/</dc:creator>
  <dc:description>大侠素材铺  淘宝店：https://dxpu.taobao.com/</dc:description>
  <cp:lastModifiedBy>295983558@qq.com</cp:lastModifiedBy>
  <cp:revision>450</cp:revision>
  <dcterms:created xsi:type="dcterms:W3CDTF">2016-09-12T01:03:00Z</dcterms:created>
  <dcterms:modified xsi:type="dcterms:W3CDTF">2021-04-27T08:56:39Z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